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14" r:id="rId2"/>
    <p:sldId id="316" r:id="rId3"/>
    <p:sldId id="559" r:id="rId4"/>
    <p:sldId id="557" r:id="rId5"/>
    <p:sldId id="563" r:id="rId6"/>
    <p:sldId id="586" r:id="rId7"/>
    <p:sldId id="589" r:id="rId8"/>
    <p:sldId id="591" r:id="rId9"/>
    <p:sldId id="588" r:id="rId10"/>
    <p:sldId id="590" r:id="rId11"/>
    <p:sldId id="594" r:id="rId12"/>
    <p:sldId id="558" r:id="rId13"/>
    <p:sldId id="596" r:id="rId14"/>
    <p:sldId id="598" r:id="rId15"/>
    <p:sldId id="597" r:id="rId16"/>
    <p:sldId id="600" r:id="rId17"/>
    <p:sldId id="601" r:id="rId18"/>
    <p:sldId id="603" r:id="rId19"/>
    <p:sldId id="602" r:id="rId20"/>
    <p:sldId id="577" r:id="rId21"/>
    <p:sldId id="578" r:id="rId22"/>
    <p:sldId id="606" r:id="rId23"/>
    <p:sldId id="605" r:id="rId24"/>
    <p:sldId id="576" r:id="rId25"/>
    <p:sldId id="607" r:id="rId26"/>
    <p:sldId id="580" r:id="rId27"/>
    <p:sldId id="609" r:id="rId28"/>
    <p:sldId id="581" r:id="rId29"/>
    <p:sldId id="556" r:id="rId30"/>
    <p:sldId id="552" r:id="rId31"/>
    <p:sldId id="611" r:id="rId32"/>
    <p:sldId id="610" r:id="rId33"/>
    <p:sldId id="614" r:id="rId34"/>
    <p:sldId id="613" r:id="rId35"/>
    <p:sldId id="584" r:id="rId36"/>
    <p:sldId id="585" r:id="rId37"/>
    <p:sldId id="582" r:id="rId38"/>
    <p:sldId id="405" r:id="rId39"/>
  </p:sldIdLst>
  <p:sldSz cx="9144000" cy="6858000" type="screen4x3"/>
  <p:notesSz cx="6883400" cy="99060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589A"/>
    <a:srgbClr val="FF33CC"/>
    <a:srgbClr val="CC00FF"/>
    <a:srgbClr val="F4E1E0"/>
    <a:srgbClr val="EED0CE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6424" autoAdjust="0"/>
  </p:normalViewPr>
  <p:slideViewPr>
    <p:cSldViewPr showGuides="1">
      <p:cViewPr varScale="1">
        <p:scale>
          <a:sx n="108" d="100"/>
          <a:sy n="108" d="100"/>
        </p:scale>
        <p:origin x="1242" y="108"/>
      </p:cViewPr>
      <p:guideLst>
        <p:guide orient="horz" pos="436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64"/>
    </p:cViewPr>
  </p:sorterViewPr>
  <p:notesViewPr>
    <p:cSldViewPr showGuides="1">
      <p:cViewPr varScale="1">
        <p:scale>
          <a:sx n="89" d="100"/>
          <a:sy n="89" d="100"/>
        </p:scale>
        <p:origin x="-3126" y="-102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uPeng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Probabilities</a:t>
            </a:r>
            <a:r>
              <a:rPr lang="en-US" altLang="zh-CN" baseline="0"/>
              <a:t> distribution</a:t>
            </a:r>
            <a:endParaRPr lang="en-US" altLang="zh-C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Sheet1!$B$2:$B$7</c:f>
              <c:numCache>
                <c:formatCode>General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72569792"/>
        <c:axId val="-772569248"/>
      </c:barChart>
      <c:catAx>
        <c:axId val="-772569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degree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72569248"/>
        <c:crosses val="autoZero"/>
        <c:auto val="1"/>
        <c:lblAlgn val="ctr"/>
        <c:lblOffset val="100"/>
        <c:noMultiLvlLbl val="0"/>
      </c:catAx>
      <c:valAx>
        <c:axId val="-77256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Probability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7256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endParaRPr lang="en-AU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9BBCA7AF-2B8A-46C4-969B-1DEDD3E834A7}" type="datetimeFigureOut">
              <a:rPr lang="en-AU" altLang="zh-CN"/>
              <a:pPr/>
              <a:t>27/05/2018</a:t>
            </a:fld>
            <a:endParaRPr lang="en-AU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endParaRPr lang="en-AU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046202-8970-4682-9EB0-8F4E9B387274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284155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endParaRPr lang="en-AU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FEA26FEC-55EF-40DB-8AF5-70062E7A234D}" type="datetimeFigureOut">
              <a:rPr lang="en-AU" altLang="zh-CN"/>
              <a:pPr/>
              <a:t>27/05/2018</a:t>
            </a:fld>
            <a:endParaRPr lang="en-AU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endParaRPr lang="en-AU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65EBD5-F64E-43D8-9AA6-5F5AC29B67B9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1417732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C97AE8-5A3B-4278-A75E-ECA8B0B2837E}" type="slidenum">
              <a:rPr lang="en-AU" altLang="zh-CN">
                <a:latin typeface="Calibri" panose="020F0502020204030204" pitchFamily="34" charset="0"/>
              </a:rPr>
              <a:pPr/>
              <a:t>1</a:t>
            </a:fld>
            <a:endParaRPr lang="en-AU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8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lang="en-AU" altLang="zh-CN" sz="2400" smtClean="0">
              <a:solidFill>
                <a:srgbClr val="000000"/>
              </a:solidFill>
              <a:latin typeface="Sommet" pitchFamily="50" charset="0"/>
              <a:cs typeface="Calibri" panose="020F050202020403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32C1D8-6009-4B6F-873B-D839266CCCC5}" type="slidenum">
              <a:rPr lang="en-AU" altLang="zh-CN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AU" altLang="zh-CN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5EBD5-F64E-43D8-9AA6-5F5AC29B67B9}" type="slidenum">
              <a:rPr lang="en-AU" altLang="zh-CN" smtClean="0"/>
              <a:pPr>
                <a:defRPr/>
              </a:pPr>
              <a:t>3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83250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5EBD5-F64E-43D8-9AA6-5F5AC29B67B9}" type="slidenum">
              <a:rPr lang="en-AU" altLang="zh-CN" smtClean="0"/>
              <a:pPr>
                <a:defRPr/>
              </a:pPr>
              <a:t>4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240472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5EBD5-F64E-43D8-9AA6-5F5AC29B67B9}" type="slidenum">
              <a:rPr lang="en-AU" altLang="zh-CN" smtClean="0"/>
              <a:pPr>
                <a:defRPr/>
              </a:pPr>
              <a:t>17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3348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5EBD5-F64E-43D8-9AA6-5F5AC29B67B9}" type="slidenum">
              <a:rPr lang="en-AU" altLang="zh-CN" smtClean="0"/>
              <a:pPr>
                <a:defRPr/>
              </a:pPr>
              <a:t>19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95316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zh-C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FC8413-590B-433B-9DEF-519BF254D3F7}" type="slidenum">
              <a:rPr lang="en-AU" altLang="zh-CN">
                <a:solidFill>
                  <a:srgbClr val="000000"/>
                </a:solidFill>
                <a:latin typeface="Calibri" panose="020F0502020204030204" pitchFamily="34" charset="0"/>
              </a:rPr>
              <a:pPr/>
              <a:t>38</a:t>
            </a:fld>
            <a:endParaRPr lang="en-AU" altLang="zh-CN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0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30345" r="6152" b="40424"/>
          <a:stretch>
            <a:fillRect/>
          </a:stretch>
        </p:blipFill>
        <p:spPr bwMode="auto">
          <a:xfrm>
            <a:off x="7488238" y="3141663"/>
            <a:ext cx="12239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z3349205\Desktop\UNSWAUST_header 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12875"/>
            <a:ext cx="91471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172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572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2000" y="3284662"/>
            <a:ext cx="5689600" cy="36036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latin typeface="Sommet Bold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11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3349205\Desktop\UNSWAUST_footer 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3541712" y="6361112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55F7E269-55A9-44AC-8031-F0FC94E36E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2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3349205\Desktop\UNSWAUST_header 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471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33552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38952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2000" y="4924800"/>
            <a:ext cx="5689600" cy="36036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latin typeface="Sommet Bold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2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z3349205\Desktop\UNSWAUST_footer 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Arial" pitchFamily="34" charset="0"/>
              </a:defRPr>
            </a:lvl1pPr>
            <a:lvl2pPr>
              <a:defRPr sz="1400">
                <a:latin typeface="+mn-lt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Arial" pitchFamily="34" charset="0"/>
              </a:defRPr>
            </a:lvl1pPr>
            <a:lvl2pPr>
              <a:defRPr sz="1400">
                <a:latin typeface="+mn-lt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n-ea"/>
                <a:ea typeface="+mn-e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6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3349205\Desktop\UNSWAUST_footer 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n-ea"/>
                <a:ea typeface="+mn-e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48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3349205\Desktop\UNSWAUST_footer 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AU" sz="3000" kern="1200" baseline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73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438" y="0"/>
            <a:ext cx="6659562" cy="765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endParaRPr lang="en-AU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149924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438" y="0"/>
            <a:ext cx="6659562" cy="765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endParaRPr lang="en-AU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42152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AU" altLang="zh-CN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E269-55A9-44AC-8031-F0FC94E36E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 type="stealth" w="lg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2465388" y="1352550"/>
            <a:ext cx="65706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zh-CN" sz="3600" b="1">
                <a:ea typeface="宋体" panose="02010600030101010101" pitchFamily="2" charset="-122"/>
                <a:cs typeface="Times New Roman" panose="02020603050405020304" pitchFamily="18" charset="0"/>
              </a:rPr>
              <a:t>Efficient Probabilistic K-core Computation on Uncertain Graphs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875" y="4949825"/>
            <a:ext cx="753903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2000" dirty="0">
                <a:solidFill>
                  <a:srgbClr val="000000"/>
                </a:solidFill>
                <a:latin typeface="+mn-ea"/>
                <a:cs typeface="+mn-cs"/>
              </a:rPr>
              <a:t>You Peng, Ying Zhang, </a:t>
            </a:r>
            <a:r>
              <a:rPr lang="en-AU" sz="2000" dirty="0" err="1">
                <a:solidFill>
                  <a:srgbClr val="000000"/>
                </a:solidFill>
                <a:latin typeface="+mn-ea"/>
                <a:cs typeface="+mn-cs"/>
              </a:rPr>
              <a:t>Wenjie</a:t>
            </a:r>
            <a:r>
              <a:rPr lang="en-AU" sz="2000" dirty="0">
                <a:solidFill>
                  <a:srgbClr val="000000"/>
                </a:solidFill>
                <a:latin typeface="+mn-ea"/>
                <a:cs typeface="+mn-cs"/>
              </a:rPr>
              <a:t> Zhang, </a:t>
            </a:r>
            <a:r>
              <a:rPr lang="en-AU" sz="2000" dirty="0" err="1">
                <a:solidFill>
                  <a:srgbClr val="000000"/>
                </a:solidFill>
                <a:latin typeface="+mn-ea"/>
                <a:cs typeface="+mn-cs"/>
              </a:rPr>
              <a:t>Xuemin</a:t>
            </a:r>
            <a:r>
              <a:rPr lang="en-AU" sz="2000" dirty="0">
                <a:solidFill>
                  <a:srgbClr val="000000"/>
                </a:solidFill>
                <a:latin typeface="+mn-ea"/>
                <a:cs typeface="+mn-cs"/>
              </a:rPr>
              <a:t> Lin, Lu Qin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2000" dirty="0">
                <a:solidFill>
                  <a:srgbClr val="000000"/>
                </a:solidFill>
                <a:latin typeface="+mn-ea"/>
                <a:cs typeface="+mn-cs"/>
              </a:rPr>
              <a:t>University of New South Wales, University of Technology Sydney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Probabilistic k-core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4335"/>
                <a:ext cx="8229600" cy="432048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𝑘</m:t>
                        </m:r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CN" sz="1800" dirty="0">
                    <a:ea typeface="宋体" panose="02010600030101010101" pitchFamily="2" charset="-122"/>
                  </a:rPr>
                  <a:t>-core</a:t>
                </a:r>
                <a:r>
                  <a:rPr lang="zh-CN" altLang="en-US" sz="1800" dirty="0">
                    <a:ea typeface="宋体" panose="02010600030101010101" pitchFamily="2" charset="-122"/>
                  </a:rPr>
                  <a:t> 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this 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paper</a:t>
                </a:r>
              </a:p>
              <a:p>
                <a:pPr eaLnBrk="1" hangingPunct="1"/>
                <a:r>
                  <a:rPr lang="en-US" altLang="zh-CN" sz="1800" dirty="0" smtClean="0">
                    <a:solidFill>
                      <a:srgbClr val="00B0F0"/>
                    </a:solidFill>
                    <a:ea typeface="宋体" panose="02010600030101010101" pitchFamily="2" charset="-122"/>
                  </a:rPr>
                  <a:t>P(u): probability u in k-core</a:t>
                </a:r>
              </a:p>
              <a:p>
                <a:pPr eaLnBrk="1" hangingPunct="1"/>
                <a:endParaRPr lang="en-US" altLang="zh-CN" sz="1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4335"/>
                <a:ext cx="8229600" cy="4320480"/>
              </a:xfrm>
              <a:blipFill rotWithShape="0">
                <a:blip r:embed="rId3"/>
                <a:stretch>
                  <a:fillRect l="-444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097444"/>
              </p:ext>
            </p:extLst>
          </p:nvPr>
        </p:nvGraphicFramePr>
        <p:xfrm>
          <a:off x="646112" y="3933130"/>
          <a:ext cx="78486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Acrobat Document" r:id="rId4" imgW="7848421" imgH="2143065" progId="AcroExch.Document.DC">
                  <p:embed/>
                </p:oleObj>
              </mc:Choice>
              <mc:Fallback>
                <p:oleObj name="Acrobat Document" r:id="rId4" imgW="7848421" imgH="21430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112" y="3933130"/>
                        <a:ext cx="784860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1999003" y="3068997"/>
            <a:ext cx="1922040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stCxn id="22" idx="3"/>
            <a:endCxn id="21" idx="1"/>
          </p:cNvCxnSpPr>
          <p:nvPr/>
        </p:nvCxnSpPr>
        <p:spPr>
          <a:xfrm>
            <a:off x="4427984" y="3249017"/>
            <a:ext cx="604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032692" y="2830847"/>
                <a:ext cx="3131387" cy="8363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P(u):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𝑐𝑜𝑟𝑒</m:t>
                        </m:r>
                      </m:e>
                    </m:nary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692" y="2830847"/>
                <a:ext cx="3131387" cy="836340"/>
              </a:xfrm>
              <a:prstGeom prst="rect">
                <a:avLst/>
              </a:prstGeom>
              <a:blipFill rotWithShape="0">
                <a:blip r:embed="rId6"/>
                <a:stretch>
                  <a:fillRect l="-387" t="-21831" b="-514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55576" y="2708957"/>
                <a:ext cx="3672408" cy="1080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K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𝐾𝐷𝐷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: P(degree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k)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08957"/>
                <a:ext cx="3672408" cy="10801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/>
          <p:cNvCxnSpPr>
            <a:stCxn id="21" idx="0"/>
          </p:cNvCxnSpPr>
          <p:nvPr/>
        </p:nvCxnSpPr>
        <p:spPr>
          <a:xfrm flipH="1" flipV="1">
            <a:off x="6598385" y="2348880"/>
            <a:ext cx="1" cy="48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032692" y="1500336"/>
                <a:ext cx="3131387" cy="8363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P(a) 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)+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)+…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692" y="1500336"/>
                <a:ext cx="3131387" cy="8363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3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1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Probabilistic k-core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4335"/>
                <a:ext cx="8229600" cy="432048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𝑘</m:t>
                        </m:r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CN" sz="1800" dirty="0">
                    <a:ea typeface="宋体" panose="02010600030101010101" pitchFamily="2" charset="-122"/>
                  </a:rPr>
                  <a:t>-core</a:t>
                </a:r>
                <a:r>
                  <a:rPr lang="zh-CN" altLang="en-US" sz="1800" dirty="0">
                    <a:ea typeface="宋体" panose="02010600030101010101" pitchFamily="2" charset="-122"/>
                  </a:rPr>
                  <a:t> 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this 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paper</a:t>
                </a:r>
              </a:p>
              <a:p>
                <a:pPr eaLnBrk="1" hangingPunct="1"/>
                <a:r>
                  <a:rPr lang="en-US" altLang="zh-CN" sz="1800" dirty="0" smtClean="0">
                    <a:solidFill>
                      <a:srgbClr val="00B0F0"/>
                    </a:solidFill>
                    <a:ea typeface="宋体" panose="02010600030101010101" pitchFamily="2" charset="-122"/>
                  </a:rPr>
                  <a:t>K-core memberships</a:t>
                </a:r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eaLnBrk="1" hangingPunct="1"/>
                <a:endParaRPr lang="en-US" altLang="zh-CN" sz="1800" dirty="0" smtClean="0">
                  <a:ea typeface="宋体" panose="02010600030101010101" pitchFamily="2" charset="-122"/>
                </a:endParaRPr>
              </a:p>
              <a:p>
                <a:pPr eaLnBrk="1" hangingPunct="1"/>
                <a:endParaRPr lang="en-US" altLang="zh-CN" sz="1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4335"/>
                <a:ext cx="8229600" cy="4320480"/>
              </a:xfrm>
              <a:blipFill rotWithShape="0">
                <a:blip r:embed="rId3"/>
                <a:stretch>
                  <a:fillRect l="-444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11</a:t>
            </a:fld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097444"/>
              </p:ext>
            </p:extLst>
          </p:nvPr>
        </p:nvGraphicFramePr>
        <p:xfrm>
          <a:off x="646112" y="3933130"/>
          <a:ext cx="78486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Acrobat Document" r:id="rId4" imgW="7848421" imgH="2143065" progId="AcroExch.Document.DC">
                  <p:embed/>
                </p:oleObj>
              </mc:Choice>
              <mc:Fallback>
                <p:oleObj name="Acrobat Document" r:id="rId4" imgW="7848421" imgH="21430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112" y="3933130"/>
                        <a:ext cx="784860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2001888" y="3068997"/>
            <a:ext cx="1922040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stCxn id="22" idx="3"/>
            <a:endCxn id="21" idx="1"/>
          </p:cNvCxnSpPr>
          <p:nvPr/>
        </p:nvCxnSpPr>
        <p:spPr>
          <a:xfrm>
            <a:off x="4427984" y="3249017"/>
            <a:ext cx="604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032692" y="2830847"/>
                <a:ext cx="3131387" cy="8363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P(u):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𝑐𝑜𝑟𝑒</m:t>
                        </m:r>
                      </m:e>
                    </m:nary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692" y="2830847"/>
                <a:ext cx="3131387" cy="836340"/>
              </a:xfrm>
              <a:prstGeom prst="rect">
                <a:avLst/>
              </a:prstGeom>
              <a:blipFill rotWithShape="0">
                <a:blip r:embed="rId6"/>
                <a:stretch>
                  <a:fillRect l="-387" t="-21831" b="-514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55576" y="2708957"/>
                <a:ext cx="3672408" cy="1080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K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𝐾𝐷𝐷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: P(degree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k)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08957"/>
                <a:ext cx="3672408" cy="10801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/>
          <p:cNvCxnSpPr>
            <a:stCxn id="21" idx="0"/>
          </p:cNvCxnSpPr>
          <p:nvPr/>
        </p:nvCxnSpPr>
        <p:spPr>
          <a:xfrm flipH="1" flipV="1">
            <a:off x="6598385" y="2348880"/>
            <a:ext cx="1" cy="48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032692" y="1500336"/>
                <a:ext cx="3131387" cy="8363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-core: all u,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692" y="1500336"/>
                <a:ext cx="3131387" cy="8363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6948264" y="1747857"/>
            <a:ext cx="1129952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8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AU" altLang="zh-CN" dirty="0">
                <a:ea typeface="宋体" panose="02010600030101010101" pitchFamily="2" charset="-122"/>
              </a:rPr>
              <a:t>Applications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2531" name="副标题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Vital </a:t>
            </a:r>
            <a:r>
              <a:rPr lang="en-US" altLang="zh-CN" sz="1800" dirty="0">
                <a:ea typeface="宋体" panose="02010600030101010101" pitchFamily="2" charset="-122"/>
              </a:rPr>
              <a:t>vertices </a:t>
            </a:r>
            <a:r>
              <a:rPr lang="en-US" altLang="zh-CN" sz="1800" dirty="0" smtClean="0">
                <a:ea typeface="宋体" panose="02010600030101010101" pitchFamily="2" charset="-122"/>
              </a:rPr>
              <a:t>set</a:t>
            </a:r>
            <a:r>
              <a:rPr lang="en-US" altLang="zh-CN" sz="1800" dirty="0">
                <a:ea typeface="宋体" panose="02010600030101010101" pitchFamily="2" charset="-122"/>
              </a:rPr>
              <a:t> </a:t>
            </a:r>
            <a:r>
              <a:rPr lang="en-US" altLang="zh-CN" sz="1800" dirty="0" smtClean="0">
                <a:ea typeface="宋体" panose="02010600030101010101" pitchFamily="2" charset="-122"/>
              </a:rPr>
              <a:t>detection</a:t>
            </a:r>
          </a:p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Influential </a:t>
            </a:r>
            <a:r>
              <a:rPr lang="en-US" altLang="zh-CN" sz="1800" dirty="0">
                <a:ea typeface="宋体" panose="02010600030101010101" pitchFamily="2" charset="-122"/>
              </a:rPr>
              <a:t>social communities </a:t>
            </a:r>
            <a:r>
              <a:rPr lang="en-US" altLang="zh-CN" sz="1800" dirty="0" smtClean="0">
                <a:ea typeface="宋体" panose="02010600030101010101" pitchFamily="2" charset="-122"/>
              </a:rPr>
              <a:t>detection </a:t>
            </a:r>
          </a:p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Social network engagement</a:t>
            </a:r>
            <a:endParaRPr lang="en-US" altLang="zh-CN" sz="1800" dirty="0">
              <a:ea typeface="宋体" panose="02010600030101010101" pitchFamily="2" charset="-122"/>
            </a:endParaRPr>
          </a:p>
          <a:p>
            <a:pPr lvl="1" eaLnBrk="1" hangingPunct="1"/>
            <a:endParaRPr lang="en-US" altLang="zh-CN" dirty="0" smtClean="0">
              <a:ea typeface="宋体" panose="02010600030101010101" pitchFamily="2" charset="-122"/>
            </a:endParaRPr>
          </a:p>
        </p:txBody>
      </p:sp>
      <p:pic>
        <p:nvPicPr>
          <p:cNvPr id="2253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176588"/>
            <a:ext cx="38592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98788"/>
            <a:ext cx="226853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Challenges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4335"/>
                <a:ext cx="8229600" cy="4320480"/>
              </a:xfrm>
            </p:spPr>
            <p:txBody>
              <a:bodyPr/>
              <a:lstStyle/>
              <a:p>
                <a:pPr eaLnBrk="1" hangingPunct="1"/>
                <a:r>
                  <a:rPr lang="en-US" altLang="zh-CN" sz="1800" dirty="0" smtClean="0">
                    <a:ea typeface="宋体" panose="02010600030101010101" pitchFamily="2" charset="-122"/>
                  </a:rPr>
                  <a:t>How to compute P(u)?</a:t>
                </a:r>
              </a:p>
              <a:p>
                <a:pPr eaLnBrk="1" hangingPunct="1"/>
                <a:r>
                  <a:rPr lang="en-US" altLang="zh-CN" sz="1800" dirty="0" smtClean="0">
                    <a:ea typeface="宋体" panose="02010600030101010101" pitchFamily="2" charset="-122"/>
                  </a:rPr>
                  <a:t>Enumerate possible worlds?</a:t>
                </a:r>
              </a:p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1800" dirty="0" smtClean="0">
                    <a:ea typeface="宋体" panose="02010600030101010101" pitchFamily="2" charset="-122"/>
                  </a:rPr>
                  <a:t> possible worlds in total</a:t>
                </a:r>
              </a:p>
              <a:p>
                <a:pPr eaLnBrk="1" hangingPunct="1"/>
                <a:r>
                  <a:rPr lang="en-US" altLang="zh-CN" sz="1800" dirty="0" smtClean="0">
                    <a:solidFill>
                      <a:srgbClr val="00B0F0"/>
                    </a:solidFill>
                    <a:ea typeface="宋体" panose="02010600030101010101" pitchFamily="2" charset="-122"/>
                  </a:rPr>
                  <a:t>NP-hardness</a:t>
                </a:r>
              </a:p>
              <a:p>
                <a:pPr eaLnBrk="1" hangingPunct="1"/>
                <a:endParaRPr lang="en-US" altLang="zh-CN" sz="1800" dirty="0" smtClean="0">
                  <a:ea typeface="宋体" panose="02010600030101010101" pitchFamily="2" charset="-122"/>
                </a:endParaRPr>
              </a:p>
              <a:p>
                <a:pPr eaLnBrk="1" hangingPunct="1"/>
                <a:endParaRPr lang="en-US" altLang="zh-CN" sz="1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4335"/>
                <a:ext cx="8229600" cy="4320480"/>
              </a:xfrm>
              <a:blipFill rotWithShape="0">
                <a:blip r:embed="rId2"/>
                <a:stretch>
                  <a:fillRect l="-444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131840" y="4543487"/>
                <a:ext cx="3131387" cy="8363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P(u):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𝑐𝑜𝑟𝑒</m:t>
                        </m:r>
                      </m:e>
                    </m:nary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543487"/>
                <a:ext cx="3131387" cy="836340"/>
              </a:xfrm>
              <a:prstGeom prst="rect">
                <a:avLst/>
              </a:prstGeom>
              <a:blipFill rotWithShape="0">
                <a:blip r:embed="rId3"/>
                <a:stretch>
                  <a:fillRect l="-387" t="-21831" b="-514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/>
          <p:cNvCxnSpPr>
            <a:stCxn id="21" idx="0"/>
          </p:cNvCxnSpPr>
          <p:nvPr/>
        </p:nvCxnSpPr>
        <p:spPr>
          <a:xfrm flipH="1" flipV="1">
            <a:off x="4697533" y="4061520"/>
            <a:ext cx="1" cy="48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131840" y="3212976"/>
                <a:ext cx="3131387" cy="8363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-core: all u,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212976"/>
                <a:ext cx="3131387" cy="8363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047412" y="3460497"/>
            <a:ext cx="1129952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12" idx="0"/>
          </p:cNvCxnSpPr>
          <p:nvPr/>
        </p:nvCxnSpPr>
        <p:spPr>
          <a:xfrm flipH="1" flipV="1">
            <a:off x="5599112" y="1628800"/>
            <a:ext cx="13276" cy="1831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3275856" y="1628800"/>
            <a:ext cx="2323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6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50032" y="2276872"/>
            <a:ext cx="684076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sz="2400" b="1" dirty="0"/>
              <a:t>Monte Carlo </a:t>
            </a:r>
            <a:r>
              <a:rPr lang="en-US" altLang="zh-CN" sz="2400" b="1" dirty="0" smtClean="0"/>
              <a:t>Sampling 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8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AutoShape 2" descr="Image result for coin image"/>
          <p:cNvSpPr>
            <a:spLocks noChangeAspect="1" noChangeArrowheads="1"/>
          </p:cNvSpPr>
          <p:nvPr/>
        </p:nvSpPr>
        <p:spPr bwMode="auto">
          <a:xfrm>
            <a:off x="155575" y="-2552700"/>
            <a:ext cx="53149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1940452" y="2055791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1668941" y="2819125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2709203" y="2922899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箭头连接符 7"/>
          <p:cNvCxnSpPr/>
          <p:nvPr/>
        </p:nvCxnSpPr>
        <p:spPr>
          <a:xfrm>
            <a:off x="3419872" y="2996952"/>
            <a:ext cx="1507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259632" y="242088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555776" y="242088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835696" y="318726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连接符 17"/>
          <p:cNvCxnSpPr>
            <a:stCxn id="16" idx="6"/>
            <a:endCxn id="19" idx="2"/>
          </p:cNvCxnSpPr>
          <p:nvPr/>
        </p:nvCxnSpPr>
        <p:spPr>
          <a:xfrm>
            <a:off x="1691680" y="263691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6" idx="4"/>
            <a:endCxn id="20" idx="1"/>
          </p:cNvCxnSpPr>
          <p:nvPr/>
        </p:nvCxnSpPr>
        <p:spPr>
          <a:xfrm>
            <a:off x="1475656" y="2852936"/>
            <a:ext cx="423312" cy="39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20" idx="7"/>
            <a:endCxn id="19" idx="3"/>
          </p:cNvCxnSpPr>
          <p:nvPr/>
        </p:nvCxnSpPr>
        <p:spPr>
          <a:xfrm flipV="1">
            <a:off x="2204472" y="2789664"/>
            <a:ext cx="414576" cy="46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835696" y="2304525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0.6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92820" y="2918819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文本框 25"/>
          <p:cNvSpPr txBox="1"/>
          <p:nvPr/>
        </p:nvSpPr>
        <p:spPr>
          <a:xfrm>
            <a:off x="2285551" y="2954676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0.4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33715" y="2569978"/>
            <a:ext cx="108012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toss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148064" y="235446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444208" y="235446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724128" y="312084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>
            <a:stCxn id="37" idx="6"/>
            <a:endCxn id="38" idx="2"/>
          </p:cNvCxnSpPr>
          <p:nvPr/>
        </p:nvCxnSpPr>
        <p:spPr>
          <a:xfrm>
            <a:off x="5580112" y="2570490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874075" y="2585344"/>
            <a:ext cx="1979712" cy="7017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dirty="0">
                <a:latin typeface="+mn-lt"/>
                <a:cs typeface="+mn-cs"/>
              </a:rPr>
              <a:t>Instance graph </a:t>
            </a:r>
            <a:r>
              <a:rPr lang="en-US" altLang="zh-CN" dirty="0" smtClean="0">
                <a:latin typeface="+mn-lt"/>
                <a:cs typeface="+mn-cs"/>
              </a:rPr>
              <a:t>1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dirty="0" smtClean="0">
                <a:latin typeface="+mn-lt"/>
                <a:cs typeface="+mn-cs"/>
              </a:rPr>
              <a:t>(A not in 2-core)</a:t>
            </a:r>
            <a:endParaRPr lang="zh-CN" altLang="en-US" dirty="0">
              <a:latin typeface="+mn-lt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94539" y="3640965"/>
            <a:ext cx="361637" cy="549891"/>
          </a:xfrm>
          <a:prstGeom prst="rect">
            <a:avLst/>
          </a:prstGeom>
        </p:spPr>
        <p:txBody>
          <a:bodyPr vert="eaVert"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150" b="1" noProof="0" dirty="0" smtClean="0">
                <a:latin typeface="Sommet bold"/>
                <a:cs typeface="+mn-cs"/>
              </a:rPr>
              <a:t>……</a:t>
            </a:r>
            <a:endParaRPr kumimoji="0" lang="zh-CN" altLang="en-US" sz="11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148064" y="422108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444208" y="422108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724128" y="498746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6" name="直接连接符 45"/>
          <p:cNvCxnSpPr>
            <a:stCxn id="43" idx="4"/>
            <a:endCxn id="45" idx="1"/>
          </p:cNvCxnSpPr>
          <p:nvPr/>
        </p:nvCxnSpPr>
        <p:spPr>
          <a:xfrm>
            <a:off x="5364088" y="4653136"/>
            <a:ext cx="423312" cy="39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5" idx="7"/>
            <a:endCxn id="44" idx="3"/>
          </p:cNvCxnSpPr>
          <p:nvPr/>
        </p:nvCxnSpPr>
        <p:spPr>
          <a:xfrm flipV="1">
            <a:off x="6092904" y="4589864"/>
            <a:ext cx="414576" cy="46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580112" y="445894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6854768" y="4618134"/>
            <a:ext cx="1979712" cy="7017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dirty="0">
                <a:latin typeface="+mn-lt"/>
                <a:cs typeface="+mn-cs"/>
              </a:rPr>
              <a:t>Instance graph </a:t>
            </a:r>
            <a:r>
              <a:rPr lang="en-US" altLang="zh-CN" dirty="0" smtClean="0">
                <a:latin typeface="+mn-lt"/>
                <a:cs typeface="+mn-cs"/>
              </a:rPr>
              <a:t>s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dirty="0" smtClean="0">
                <a:latin typeface="+mn-lt"/>
                <a:cs typeface="+mn-cs"/>
              </a:rPr>
              <a:t>(A in 2-core)</a:t>
            </a:r>
            <a:endParaRPr lang="zh-CN" altLang="en-US" dirty="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372636" y="4761053"/>
                <a:ext cx="5095096" cy="66749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CN" alt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</m:e>
                      </m:acc>
                      <m:d>
                        <m:dPr>
                          <m:ctrlP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d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# 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𝒐𝒇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𝒊𝒏𝒔𝒕𝒂𝒏𝒄𝒆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𝒈𝒓𝒂𝒑𝒉𝒔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: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𝒊𝒏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𝒄𝒐𝒓𝒆</m:t>
                          </m:r>
                        </m:num>
                        <m:den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# 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𝒐𝒇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𝒂𝒍𝒍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𝒊𝒏𝒔𝒕𝒂𝒏𝒄𝒆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𝒈𝒓𝒂𝒑𝒉𝒔</m:t>
                          </m:r>
                        </m:den>
                      </m:f>
                    </m:oMath>
                  </m:oMathPara>
                </a14:m>
                <a:endParaRPr kumimoji="0" lang="zh-CN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36" y="4761053"/>
                <a:ext cx="5095096" cy="6674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3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6" grpId="0"/>
      <p:bldP spid="29" grpId="0"/>
      <p:bldP spid="30" grpId="0"/>
      <p:bldP spid="27" grpId="0"/>
      <p:bldP spid="37" grpId="0" animBg="1"/>
      <p:bldP spid="38" grpId="0" animBg="1"/>
      <p:bldP spid="39" grpId="0" animBg="1"/>
      <p:bldP spid="28" grpId="0"/>
      <p:bldP spid="32" grpId="0"/>
      <p:bldP spid="43" grpId="0" animBg="1"/>
      <p:bldP spid="44" grpId="0" animBg="1"/>
      <p:bldP spid="45" grpId="0" animBg="1"/>
      <p:bldP spid="4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内容占位符 4"/>
          <p:cNvSpPr txBox="1">
            <a:spLocks noGrp="1"/>
          </p:cNvSpPr>
          <p:nvPr>
            <p:ph idx="1"/>
          </p:nvPr>
        </p:nvSpPr>
        <p:spPr>
          <a:xfrm>
            <a:off x="457200" y="1484784"/>
            <a:ext cx="82296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27584" y="2834425"/>
                <a:ext cx="7416824" cy="98527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eaLnBrk="1" fontAlgn="auto" hangingPunct="1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𝑖𝑛𝑠𝑡𝑎𝑛𝑐𝑒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𝑔𝑟𝑎𝑝h𝑠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1600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𝒂𝒑𝒑𝒓𝒐𝒙𝒊𝒎𝒂𝒕𝒊𝒐𝒏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cs typeface="+mn-cs"/>
                </a:endParaRPr>
              </a:p>
              <a:p>
                <a:pPr marL="342900" indent="-342900" eaLnBrk="1" fontAlgn="auto" hangingPunct="1">
                  <a:spcBef>
                    <a:spcPct val="20000"/>
                  </a:spcBef>
                  <a:spcAft>
                    <a:spcPts val="0"/>
                  </a:spcAft>
                </a:pPr>
                <a:endParaRPr lang="en-US" altLang="zh-CN" sz="1150" b="1" dirty="0">
                  <a:latin typeface="Sommet bold"/>
                  <a:cs typeface="+mn-cs"/>
                </a:endParaRPr>
              </a:p>
              <a:p>
                <a:pPr marL="342900" indent="-342900" eaLnBrk="1" fontAlgn="auto" hangingPunct="1">
                  <a:spcBef>
                    <a:spcPct val="20000"/>
                  </a:spcBef>
                  <a:spcAft>
                    <a:spcPts val="0"/>
                  </a:spcAft>
                </a:pPr>
                <a:endParaRPr kumimoji="0" lang="en-US" altLang="zh-CN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34425"/>
                <a:ext cx="7416824" cy="9852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5292080" y="2872671"/>
            <a:ext cx="2664296" cy="47506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-36512" y="3814116"/>
                <a:ext cx="3960440" cy="825098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eaLnBrk="1" fontAlgn="auto" hangingPunct="1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latin typeface="Sommet bold"/>
                </a:endParaRPr>
              </a:p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814116"/>
                <a:ext cx="3960440" cy="8250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3707904" y="3920056"/>
                <a:ext cx="4464496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0" lang="en-US" altLang="zh-CN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zh-CN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kumimoji="0" lang="en-US" altLang="zh-CN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</m:d>
                        <m:r>
                          <a:rPr kumimoji="0" lang="en-US" altLang="zh-CN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altLang="zh-CN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kumimoji="0" lang="en-US" altLang="zh-CN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≤ </m:t>
                    </m:r>
                    <m:r>
                      <a:rPr kumimoji="0" lang="zh-CN" alt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</m:t>
                    </m:r>
                    <m:r>
                      <a:rPr kumimoji="0" lang="en-US" altLang="zh-CN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𝑤𝑖𝑡h</m:t>
                    </m:r>
                    <m:r>
                      <a:rPr kumimoji="0" lang="en-US" altLang="zh-CN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𝒄𝒐𝒏𝒇𝒊𝒅𝒆𝒏𝒄𝒆</m:t>
                    </m:r>
                    <m:r>
                      <a:rPr kumimoji="0" lang="en-US" altLang="zh-CN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1−</m:t>
                    </m:r>
                    <m:r>
                      <a:rPr kumimoji="0" lang="en-US" altLang="zh-CN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</m:oMath>
                </a14:m>
                <a:r>
                  <a:rPr kumimoji="0" lang="zh-CN" altLang="en-US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920056"/>
                <a:ext cx="446449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3279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 flipV="1">
            <a:off x="2736304" y="4114526"/>
            <a:ext cx="899592" cy="2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114028" y="2299933"/>
            <a:ext cx="345638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latin typeface="+mn-lt"/>
                <a:cs typeface="+mn-cs"/>
              </a:rPr>
              <a:t>s</a:t>
            </a:r>
            <a:r>
              <a:rPr kumimoji="0" lang="en-US" altLang="zh-CN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= # of all instance graphs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3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4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 smtClean="0">
                <a:latin typeface="+mn-lt"/>
              </a:rPr>
              <a:t>Prune D</a:t>
            </a:r>
            <a:r>
              <a:rPr lang="zh-CN" altLang="en-US" sz="1800" dirty="0" smtClean="0">
                <a:latin typeface="+mn-lt"/>
              </a:rPr>
              <a:t>，</a:t>
            </a:r>
            <a:r>
              <a:rPr lang="en-US" altLang="zh-CN" sz="1800" dirty="0" smtClean="0">
                <a:latin typeface="+mn-lt"/>
              </a:rPr>
              <a:t>E</a:t>
            </a:r>
            <a:endParaRPr lang="zh-CN" altLang="en-US" sz="1800" dirty="0">
              <a:latin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Observation 1</a:t>
            </a:r>
            <a:r>
              <a:rPr lang="zh-CN" altLang="en-US" dirty="0">
                <a:ea typeface="宋体" panose="02010600030101010101" pitchFamily="2" charset="-122"/>
              </a:rPr>
              <a:t>：</a:t>
            </a:r>
            <a:r>
              <a:rPr lang="en-US" altLang="zh-CN" dirty="0">
                <a:ea typeface="宋体" panose="02010600030101010101" pitchFamily="2" charset="-122"/>
              </a:rPr>
              <a:t>Deterministic k-core pruning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92080" y="299695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88224" y="299695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68144" y="376333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>
            <a:stCxn id="5" idx="6"/>
            <a:endCxn id="6" idx="2"/>
          </p:cNvCxnSpPr>
          <p:nvPr/>
        </p:nvCxnSpPr>
        <p:spPr>
          <a:xfrm>
            <a:off x="5724128" y="32129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5" idx="4"/>
            <a:endCxn id="7" idx="1"/>
          </p:cNvCxnSpPr>
          <p:nvPr/>
        </p:nvCxnSpPr>
        <p:spPr>
          <a:xfrm>
            <a:off x="5508104" y="3429000"/>
            <a:ext cx="423312" cy="39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7" idx="7"/>
            <a:endCxn id="6" idx="3"/>
          </p:cNvCxnSpPr>
          <p:nvPr/>
        </p:nvCxnSpPr>
        <p:spPr>
          <a:xfrm flipV="1">
            <a:off x="6236920" y="3365728"/>
            <a:ext cx="414576" cy="46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857800" y="2900900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0.6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14924" y="3515194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25"/>
          <p:cNvSpPr txBox="1"/>
          <p:nvPr/>
        </p:nvSpPr>
        <p:spPr>
          <a:xfrm>
            <a:off x="6307655" y="3551051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0.4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788024" y="227687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接连接符 14"/>
          <p:cNvCxnSpPr>
            <a:stCxn id="14" idx="4"/>
            <a:endCxn id="5" idx="1"/>
          </p:cNvCxnSpPr>
          <p:nvPr/>
        </p:nvCxnSpPr>
        <p:spPr>
          <a:xfrm>
            <a:off x="5004048" y="2708920"/>
            <a:ext cx="351304" cy="351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2"/>
          <p:cNvSpPr>
            <a:spLocks noGrp="1"/>
          </p:cNvSpPr>
          <p:nvPr/>
        </p:nvSpPr>
        <p:spPr>
          <a:xfrm>
            <a:off x="457200" y="1268760"/>
            <a:ext cx="822960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7092280" y="227687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E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连接符 17"/>
          <p:cNvCxnSpPr>
            <a:stCxn id="17" idx="4"/>
            <a:endCxn id="6" idx="7"/>
          </p:cNvCxnSpPr>
          <p:nvPr/>
        </p:nvCxnSpPr>
        <p:spPr>
          <a:xfrm flipH="1">
            <a:off x="6957000" y="2708920"/>
            <a:ext cx="351304" cy="351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021900" y="2610541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0.6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文本框 10"/>
          <p:cNvSpPr txBox="1"/>
          <p:nvPr/>
        </p:nvSpPr>
        <p:spPr>
          <a:xfrm>
            <a:off x="6666203" y="2673509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0.6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87954" y="2193604"/>
            <a:ext cx="3097932" cy="5973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719760" y="4285254"/>
            <a:ext cx="566181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K=2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Observation 2</a:t>
            </a:r>
            <a:r>
              <a:rPr lang="zh-CN" altLang="en-US" dirty="0">
                <a:ea typeface="宋体" panose="02010600030101010101" pitchFamily="2" charset="-122"/>
              </a:rPr>
              <a:t>：</a:t>
            </a:r>
            <a:r>
              <a:rPr lang="en-US" altLang="zh-CN" dirty="0">
                <a:ea typeface="宋体" panose="02010600030101010101" pitchFamily="2" charset="-122"/>
              </a:rPr>
              <a:t>upper bound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AutoShape 2" descr="Image result for coin image"/>
          <p:cNvSpPr>
            <a:spLocks noChangeAspect="1" noChangeArrowheads="1"/>
          </p:cNvSpPr>
          <p:nvPr/>
        </p:nvSpPr>
        <p:spPr bwMode="auto">
          <a:xfrm>
            <a:off x="155575" y="-2552700"/>
            <a:ext cx="53149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1940452" y="2729573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1668941" y="3492907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2709203" y="3596681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箭头连接符 7"/>
          <p:cNvCxnSpPr/>
          <p:nvPr/>
        </p:nvCxnSpPr>
        <p:spPr>
          <a:xfrm>
            <a:off x="3419872" y="3670734"/>
            <a:ext cx="1507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259632" y="309467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555776" y="309467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835696" y="38610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连接符 17"/>
          <p:cNvCxnSpPr>
            <a:stCxn id="16" idx="6"/>
            <a:endCxn id="19" idx="2"/>
          </p:cNvCxnSpPr>
          <p:nvPr/>
        </p:nvCxnSpPr>
        <p:spPr>
          <a:xfrm>
            <a:off x="1691680" y="331069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6" idx="4"/>
            <a:endCxn id="20" idx="1"/>
          </p:cNvCxnSpPr>
          <p:nvPr/>
        </p:nvCxnSpPr>
        <p:spPr>
          <a:xfrm>
            <a:off x="1475656" y="3526718"/>
            <a:ext cx="423312" cy="39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20" idx="7"/>
            <a:endCxn id="19" idx="3"/>
          </p:cNvCxnSpPr>
          <p:nvPr/>
        </p:nvCxnSpPr>
        <p:spPr>
          <a:xfrm flipV="1">
            <a:off x="2204472" y="3463446"/>
            <a:ext cx="414576" cy="46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835696" y="2978307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0.6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92820" y="3592601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文本框 25"/>
          <p:cNvSpPr txBox="1"/>
          <p:nvPr/>
        </p:nvSpPr>
        <p:spPr>
          <a:xfrm>
            <a:off x="2285551" y="3628458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0.4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25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5612" y="1334643"/>
                <a:ext cx="8688388" cy="122565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20000"/>
                  </a:spcBef>
                  <a:spcAft>
                    <a:spcPts val="0"/>
                  </a:spcAft>
                </a:pPr>
                <a:r>
                  <a:rPr kumimoji="0" lang="en-US" altLang="zh-CN" sz="1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A in </a:t>
                </a:r>
                <a14:m>
                  <m:oMath xmlns:m="http://schemas.openxmlformats.org/officeDocument/2006/math">
                    <m:d>
                      <m:dPr>
                        <m:begChr m:val="（"/>
                        <m:endChr m:val="）"/>
                        <m:ctrlPr>
                          <a:rPr lang="zh-CN" altLang="en-US" sz="1800" i="1" dirty="0"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cs typeface="+mn-cs"/>
                          </a:rPr>
                          <m:t>2,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</m:d>
                  </m:oMath>
                </a14:m>
                <a:r>
                  <a:rPr kumimoji="0" lang="en-US" altLang="zh-CN" sz="1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-core </a:t>
                </a:r>
                <a14:m>
                  <m:oMath xmlns:m="http://schemas.openxmlformats.org/officeDocument/2006/math">
                    <m:r>
                      <a:rPr kumimoji="0" lang="en-US" altLang="zh-CN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#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𝑜𝑓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𝑖𝑛𝑠𝑡𝑎𝑛𝑐𝑒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𝑔𝑟𝑎𝑝h𝑠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𝑖𝑛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2−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𝑐𝑜𝑟𝑒</m:t>
                        </m:r>
                      </m:num>
                      <m:den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den>
                    </m:f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≤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𝑖𝑛𝑠𝑡𝑎𝑛𝑐𝑒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𝑔𝑟𝑎𝑝h𝑠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𝑛𝑒𝑖𝑏h𝑔𝑜𝑟𝑠</m:t>
                        </m:r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≥2</m:t>
                        </m:r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kumimoji="0" lang="en-US" altLang="zh-CN" sz="1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  <a:p>
                <a:pPr eaLnBrk="1" fontAlgn="auto" hangingPunct="1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 i="0" dirty="0" smtClean="0">
                                <a:latin typeface="Cambria Math" panose="02040503050406030204" pitchFamily="18" charset="0"/>
                                <a:cs typeface="+mn-cs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</m:oMath>
                </a14:m>
                <a:r>
                  <a:rPr kumimoji="0" lang="en-US" altLang="zh-CN" sz="1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:</a:t>
                </a:r>
                <a:r>
                  <a:rPr kumimoji="0" lang="en-US" altLang="zh-CN" sz="1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dynamic programming</a:t>
                </a:r>
              </a:p>
              <a:p>
                <a:pPr eaLnBrk="1" fontAlgn="auto" hangingPunct="1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en-US" altLang="zh-CN" sz="1800" noProof="0" dirty="0" smtClean="0">
                    <a:latin typeface="+mn-lt"/>
                    <a:cs typeface="+mn-cs"/>
                  </a:rPr>
                  <a:t>Initial upper bound</a:t>
                </a:r>
                <a:endParaRPr kumimoji="0" lang="zh-CN" altLang="en-US" sz="1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31" name="文本框 2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12" y="1334643"/>
                <a:ext cx="8688388" cy="1225657"/>
              </a:xfrm>
              <a:prstGeom prst="rect">
                <a:avLst/>
              </a:prstGeom>
              <a:blipFill rotWithShape="0">
                <a:blip r:embed="rId3"/>
                <a:stretch>
                  <a:fillRect l="-491" b="-4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/>
          <p:nvPr/>
        </p:nvSpPr>
        <p:spPr>
          <a:xfrm>
            <a:off x="3633715" y="3243760"/>
            <a:ext cx="108012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toss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148064" y="30282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444208" y="30282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724128" y="379462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>
            <a:stCxn id="37" idx="6"/>
            <a:endCxn id="38" idx="2"/>
          </p:cNvCxnSpPr>
          <p:nvPr/>
        </p:nvCxnSpPr>
        <p:spPr>
          <a:xfrm>
            <a:off x="5580112" y="324427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874075" y="3259126"/>
            <a:ext cx="1979712" cy="7017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dirty="0">
                <a:latin typeface="+mn-lt"/>
                <a:cs typeface="+mn-cs"/>
              </a:rPr>
              <a:t>Instance graph </a:t>
            </a:r>
            <a:r>
              <a:rPr lang="en-US" altLang="zh-CN" dirty="0" smtClean="0">
                <a:latin typeface="+mn-lt"/>
                <a:cs typeface="+mn-cs"/>
              </a:rPr>
              <a:t>1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dirty="0" smtClean="0">
                <a:latin typeface="+mn-lt"/>
                <a:cs typeface="+mn-cs"/>
              </a:rPr>
              <a:t>(A not in 2-core)</a:t>
            </a:r>
            <a:endParaRPr lang="zh-CN" altLang="en-US" dirty="0">
              <a:latin typeface="+mn-lt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94539" y="4314747"/>
            <a:ext cx="361637" cy="549891"/>
          </a:xfrm>
          <a:prstGeom prst="rect">
            <a:avLst/>
          </a:prstGeom>
        </p:spPr>
        <p:txBody>
          <a:bodyPr vert="eaVert"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150" b="1" noProof="0" dirty="0" smtClean="0">
                <a:latin typeface="Sommet bold"/>
                <a:cs typeface="+mn-cs"/>
              </a:rPr>
              <a:t>……</a:t>
            </a:r>
            <a:endParaRPr kumimoji="0" lang="zh-CN" altLang="en-US" sz="11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148064" y="489487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444208" y="489487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724128" y="56612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6" name="直接连接符 45"/>
          <p:cNvCxnSpPr>
            <a:stCxn id="43" idx="4"/>
            <a:endCxn id="45" idx="1"/>
          </p:cNvCxnSpPr>
          <p:nvPr/>
        </p:nvCxnSpPr>
        <p:spPr>
          <a:xfrm>
            <a:off x="5364088" y="5326918"/>
            <a:ext cx="423312" cy="39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5" idx="7"/>
            <a:endCxn id="44" idx="3"/>
          </p:cNvCxnSpPr>
          <p:nvPr/>
        </p:nvCxnSpPr>
        <p:spPr>
          <a:xfrm flipV="1">
            <a:off x="6092904" y="5263646"/>
            <a:ext cx="414576" cy="46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580112" y="5132730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6854768" y="5291916"/>
            <a:ext cx="1979712" cy="7017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dirty="0">
                <a:latin typeface="+mn-lt"/>
                <a:cs typeface="+mn-cs"/>
              </a:rPr>
              <a:t>Instance graph </a:t>
            </a:r>
            <a:r>
              <a:rPr lang="en-US" altLang="zh-CN" dirty="0" smtClean="0">
                <a:latin typeface="+mn-lt"/>
                <a:cs typeface="+mn-cs"/>
              </a:rPr>
              <a:t>s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dirty="0" smtClean="0">
                <a:latin typeface="+mn-lt"/>
                <a:cs typeface="+mn-cs"/>
              </a:rPr>
              <a:t>(A in 2-core)</a:t>
            </a:r>
            <a:endParaRPr lang="zh-CN" altLang="en-US" dirty="0">
              <a:latin typeface="+mn-lt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04048" y="4511210"/>
            <a:ext cx="2160240" cy="165409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020521" y="5156387"/>
            <a:ext cx="249598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latin typeface="+mn-lt"/>
                <a:cs typeface="+mn-cs"/>
              </a:rPr>
              <a:t>At least 2 neighbors</a:t>
            </a:r>
            <a:endParaRPr lang="zh-CN" altLang="en-US" dirty="0">
              <a:latin typeface="+mn-lt"/>
              <a:cs typeface="+mn-cs"/>
            </a:endParaRPr>
          </a:p>
        </p:txBody>
      </p:sp>
      <p:cxnSp>
        <p:nvCxnSpPr>
          <p:cNvPr id="17" name="直接箭头连接符 16"/>
          <p:cNvCxnSpPr>
            <a:stCxn id="7" idx="2"/>
            <a:endCxn id="14" idx="3"/>
          </p:cNvCxnSpPr>
          <p:nvPr/>
        </p:nvCxnSpPr>
        <p:spPr>
          <a:xfrm flipH="1">
            <a:off x="4516507" y="5338257"/>
            <a:ext cx="487541" cy="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0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7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1800" dirty="0" smtClean="0"/>
                  <a:t>Get tighter bound?</a:t>
                </a:r>
              </a:p>
              <a:p>
                <a:r>
                  <a:rPr lang="en-US" altLang="zh-CN" sz="1800" dirty="0" smtClean="0"/>
                  <a:t>Markov Inequality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𝑝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𝑢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≤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</m:t>
                        </m:r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h</m:t>
                        </m:r>
                      </m:sup>
                      <m:e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(</m:t>
                                </m:r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𝑝</m:t>
                                </m:r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(</m:t>
                                </m:r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𝑢</m:t>
                                    </m:r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))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𝑘</m:t>
                            </m:r>
                          </m:den>
                        </m:f>
                      </m:e>
                    </m:nary>
                  </m:oMath>
                </a14:m>
                <a:endParaRPr lang="en-US" altLang="zh-CN" sz="1800" dirty="0" smtClean="0"/>
              </a:p>
              <a:p>
                <a:r>
                  <a:rPr lang="en-US" altLang="zh-CN" sz="1800" dirty="0" smtClean="0"/>
                  <a:t>Example 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4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Observation 2 : tighter upper bound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6" name="内容占位符 2"/>
          <p:cNvSpPr>
            <a:spLocks noGrp="1"/>
          </p:cNvSpPr>
          <p:nvPr/>
        </p:nvSpPr>
        <p:spPr>
          <a:xfrm>
            <a:off x="457200" y="1268760"/>
            <a:ext cx="822960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5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6210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051720" y="2692090"/>
            <a:ext cx="504230" cy="17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0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306388" y="1793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zh-CN" sz="3600" b="1">
                <a:solidFill>
                  <a:srgbClr val="000000"/>
                </a:solidFill>
                <a:ea typeface="宋体" panose="02010600030101010101" pitchFamily="2" charset="-122"/>
              </a:rPr>
              <a:t>Outline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827088" y="1160463"/>
            <a:ext cx="6408737" cy="410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zh-CN" sz="2400" dirty="0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Introduction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zh-CN" sz="2400" dirty="0" smtClean="0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Problem Definition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zh-CN" sz="2400" dirty="0" smtClean="0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Proposed </a:t>
            </a:r>
            <a:r>
              <a:rPr lang="en-AU" altLang="zh-CN" sz="2400" dirty="0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method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zh-CN" sz="2400" dirty="0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Experiment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zh-CN" sz="2400" dirty="0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altLang="zh-CN" sz="2400" dirty="0">
              <a:solidFill>
                <a:srgbClr val="000000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altLang="zh-CN" sz="2400" dirty="0">
              <a:solidFill>
                <a:srgbClr val="000000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altLang="zh-CN" sz="2400" dirty="0">
              <a:solidFill>
                <a:srgbClr val="000000"/>
              </a:solidFill>
              <a:latin typeface="Sommet" pitchFamily="50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Observation 2 : tighter upper bound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800" dirty="0">
                <a:ea typeface="宋体" panose="02010600030101010101" pitchFamily="2" charset="-122"/>
              </a:rPr>
              <a:t>Example</a:t>
            </a:r>
            <a:r>
              <a:rPr lang="en-US" altLang="zh-CN" dirty="0" smtClean="0">
                <a:ea typeface="宋体" panose="02010600030101010101" pitchFamily="2" charset="-122"/>
              </a:rPr>
              <a:t>:</a:t>
            </a:r>
          </a:p>
        </p:txBody>
      </p:sp>
      <p:pic>
        <p:nvPicPr>
          <p:cNvPr id="3174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035300"/>
            <a:ext cx="6210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907704" y="2095805"/>
          <a:ext cx="662473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>
                    <a:blipFill rotWithShape="0">
                      <a:blip r:embed="rId3"/>
                      <a:stretch>
                        <a:fillRect l="-368" t="-109836" r="-300735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14735" y="2946462"/>
            <a:ext cx="504230" cy="17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1800" dirty="0">
                    <a:ea typeface="宋体" panose="02010600030101010101" pitchFamily="2" charset="-122"/>
                  </a:rPr>
                  <a:t>Example</a:t>
                </a:r>
                <a:r>
                  <a:rPr lang="en-US" altLang="zh-CN" dirty="0" smtClean="0"/>
                  <a:t>: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𝑝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𝑑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≤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𝑐</m:t>
                                    </m:r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func>
                      </m:num>
                      <m:den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1,0.25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1,0.5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=0.375</m:t>
                    </m:r>
                  </m:oMath>
                </a14:m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Observation 2 : tighter upper bound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3277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035300"/>
            <a:ext cx="6210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50032" y="2276872"/>
            <a:ext cx="684076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sz="2400" b="1" noProof="0" dirty="0" smtClean="0"/>
              <a:t>Reducing toss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1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Observation 3 : early terminate in one instance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AutoShape 2" descr="Image result for coin image"/>
          <p:cNvSpPr>
            <a:spLocks noChangeAspect="1" noChangeArrowheads="1"/>
          </p:cNvSpPr>
          <p:nvPr/>
        </p:nvSpPr>
        <p:spPr bwMode="auto">
          <a:xfrm>
            <a:off x="155575" y="-2552700"/>
            <a:ext cx="53149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1940452" y="2729573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1668941" y="3492907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2709203" y="3596681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箭头连接符 7"/>
          <p:cNvCxnSpPr/>
          <p:nvPr/>
        </p:nvCxnSpPr>
        <p:spPr>
          <a:xfrm>
            <a:off x="3419872" y="3670734"/>
            <a:ext cx="1507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259632" y="309467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555776" y="309467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835696" y="38610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连接符 17"/>
          <p:cNvCxnSpPr>
            <a:stCxn id="16" idx="6"/>
            <a:endCxn id="19" idx="2"/>
          </p:cNvCxnSpPr>
          <p:nvPr/>
        </p:nvCxnSpPr>
        <p:spPr>
          <a:xfrm>
            <a:off x="1691680" y="331069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6" idx="4"/>
            <a:endCxn id="20" idx="1"/>
          </p:cNvCxnSpPr>
          <p:nvPr/>
        </p:nvCxnSpPr>
        <p:spPr>
          <a:xfrm>
            <a:off x="1475656" y="3526718"/>
            <a:ext cx="423312" cy="39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20" idx="7"/>
            <a:endCxn id="19" idx="3"/>
          </p:cNvCxnSpPr>
          <p:nvPr/>
        </p:nvCxnSpPr>
        <p:spPr>
          <a:xfrm flipV="1">
            <a:off x="2204472" y="3463446"/>
            <a:ext cx="414576" cy="46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835696" y="2978307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0.6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92820" y="3592601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文本框 25"/>
          <p:cNvSpPr txBox="1"/>
          <p:nvPr/>
        </p:nvSpPr>
        <p:spPr>
          <a:xfrm>
            <a:off x="2285551" y="3628458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0.4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25"/>
          <p:cNvSpPr txBox="1">
            <a:spLocks noGrp="1"/>
          </p:cNvSpPr>
          <p:nvPr>
            <p:ph idx="1"/>
          </p:nvPr>
        </p:nvSpPr>
        <p:spPr>
          <a:xfrm>
            <a:off x="455612" y="1334643"/>
            <a:ext cx="8229600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Toss 1 miss:</a:t>
            </a:r>
            <a:r>
              <a:rPr kumimoji="0" lang="en-US" altLang="zh-CN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need to toss 2 and 3</a:t>
            </a:r>
            <a:endParaRPr kumimoji="0" lang="zh-CN" alt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33715" y="3243760"/>
            <a:ext cx="108012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toss1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5551" y="2729573"/>
            <a:ext cx="88498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 smtClean="0">
                <a:latin typeface="+mn-lt"/>
                <a:cs typeface="+mn-cs"/>
              </a:rPr>
              <a:t>toss 1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555776" y="3894463"/>
            <a:ext cx="88498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 smtClean="0">
                <a:latin typeface="+mn-lt"/>
                <a:cs typeface="+mn-cs"/>
              </a:rPr>
              <a:t>toss 3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2" name="文本框 2"/>
          <p:cNvSpPr txBox="1"/>
          <p:nvPr/>
        </p:nvSpPr>
        <p:spPr>
          <a:xfrm>
            <a:off x="925153" y="3857016"/>
            <a:ext cx="884982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 smtClean="0">
                <a:latin typeface="+mn-lt"/>
                <a:cs typeface="+mn-cs"/>
              </a:rPr>
              <a:t>toss 2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51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5747836" y="3611213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6788098" y="3714987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椭圆 52"/>
          <p:cNvSpPr/>
          <p:nvPr/>
        </p:nvSpPr>
        <p:spPr>
          <a:xfrm>
            <a:off x="5338527" y="321297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6634671" y="321297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914591" y="397935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7" name="直接连接符 56"/>
          <p:cNvCxnSpPr>
            <a:stCxn id="53" idx="4"/>
            <a:endCxn id="55" idx="1"/>
          </p:cNvCxnSpPr>
          <p:nvPr/>
        </p:nvCxnSpPr>
        <p:spPr>
          <a:xfrm>
            <a:off x="5554551" y="3645024"/>
            <a:ext cx="423312" cy="39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55" idx="7"/>
            <a:endCxn id="54" idx="3"/>
          </p:cNvCxnSpPr>
          <p:nvPr/>
        </p:nvCxnSpPr>
        <p:spPr>
          <a:xfrm flipV="1">
            <a:off x="6283367" y="3581752"/>
            <a:ext cx="414576" cy="46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5271715" y="3710907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文本框 25"/>
          <p:cNvSpPr txBox="1"/>
          <p:nvPr/>
        </p:nvSpPr>
        <p:spPr>
          <a:xfrm>
            <a:off x="6364446" y="3746764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0.4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文本框 2"/>
          <p:cNvSpPr txBox="1"/>
          <p:nvPr/>
        </p:nvSpPr>
        <p:spPr>
          <a:xfrm>
            <a:off x="5004048" y="3975322"/>
            <a:ext cx="884982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 smtClean="0">
                <a:latin typeface="+mn-lt"/>
                <a:cs typeface="+mn-cs"/>
              </a:rPr>
              <a:t>toss 2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66719" y="3715986"/>
            <a:ext cx="88498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 smtClean="0">
                <a:latin typeface="+mn-lt"/>
                <a:cs typeface="+mn-cs"/>
              </a:rPr>
              <a:t>toss 3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8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7" grpId="0"/>
      <p:bldP spid="53" grpId="0" animBg="1"/>
      <p:bldP spid="54" grpId="0" animBg="1"/>
      <p:bldP spid="55" grpId="0" animBg="1"/>
      <p:bldP spid="60" grpId="0"/>
      <p:bldP spid="61" grpId="0"/>
      <p:bldP spid="63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sz="1800" dirty="0">
                    <a:ea typeface="宋体" panose="02010600030101010101" pitchFamily="2" charset="-122"/>
                  </a:rPr>
                  <a:t>Sampling based upper/lower bounds for pruning</a:t>
                </a:r>
              </a:p>
              <a:p>
                <a:pPr eaLnBrk="1" hangingPunct="1"/>
                <a:r>
                  <a:rPr lang="en-US" altLang="zh-CN" sz="1800" dirty="0">
                    <a:ea typeface="宋体" panose="02010600030101010101" pitchFamily="2" charset="-122"/>
                  </a:rPr>
                  <a:t>Three 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status</a:t>
                </a:r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lvl="1" eaLnBrk="1" hangingPunct="1"/>
                <a:r>
                  <a:rPr lang="zh-CN" altLang="en-US" sz="1800" dirty="0">
                    <a:ea typeface="宋体" panose="02010600030101010101" pitchFamily="2" charset="-122"/>
                  </a:rPr>
                  <a:t>√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: confirmed in k-core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lvl="1" eaLnBrk="1" hangingPunct="1"/>
                <a:r>
                  <a:rPr lang="en-US" altLang="zh-CN" sz="1800" dirty="0">
                    <a:ea typeface="宋体" panose="02010600030101010101" pitchFamily="2" charset="-122"/>
                  </a:rPr>
                  <a:t>X: excluded from k-core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lvl="1" eaLnBrk="1" hangingPunct="1"/>
                <a:r>
                  <a:rPr lang="en-US" altLang="zh-CN" sz="1800" dirty="0">
                    <a:ea typeface="宋体" panose="02010600030101010101" pitchFamily="2" charset="-122"/>
                  </a:rPr>
                  <a:t>?: needing further computation</a:t>
                </a: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Observation 3 : early terminate in one instance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3379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3214798"/>
            <a:ext cx="503872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4103688" y="5886450"/>
            <a:ext cx="936625" cy="2698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100" b="1" dirty="0">
                <a:latin typeface="+mn-lt"/>
                <a:ea typeface="宋体" panose="02010600030101010101" pitchFamily="2" charset="-122"/>
              </a:rPr>
              <a:t>K=2</a:t>
            </a:r>
            <a:endParaRPr lang="zh-CN" altLang="en-US" sz="1100" b="1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99992" y="3214798"/>
            <a:ext cx="2591370" cy="1510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Observation 4: early terminate in all samples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6" name="AutoShape 2" descr="Image result for coin image"/>
          <p:cNvSpPr>
            <a:spLocks noChangeAspect="1" noChangeArrowheads="1"/>
          </p:cNvSpPr>
          <p:nvPr/>
        </p:nvSpPr>
        <p:spPr bwMode="auto">
          <a:xfrm>
            <a:off x="155575" y="-2552700"/>
            <a:ext cx="53149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1940452" y="3089613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1668941" y="3852947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o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/>
        </p:blipFill>
        <p:spPr bwMode="auto">
          <a:xfrm>
            <a:off x="2709203" y="3956721"/>
            <a:ext cx="333509" cy="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箭头连接符 7"/>
          <p:cNvCxnSpPr/>
          <p:nvPr/>
        </p:nvCxnSpPr>
        <p:spPr>
          <a:xfrm>
            <a:off x="3419872" y="4030774"/>
            <a:ext cx="1507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259632" y="345471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555776" y="345471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835696" y="422108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连接符 17"/>
          <p:cNvCxnSpPr>
            <a:stCxn id="16" idx="6"/>
            <a:endCxn id="19" idx="2"/>
          </p:cNvCxnSpPr>
          <p:nvPr/>
        </p:nvCxnSpPr>
        <p:spPr>
          <a:xfrm>
            <a:off x="1691680" y="367073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6" idx="4"/>
            <a:endCxn id="20" idx="1"/>
          </p:cNvCxnSpPr>
          <p:nvPr/>
        </p:nvCxnSpPr>
        <p:spPr>
          <a:xfrm>
            <a:off x="1475656" y="3886758"/>
            <a:ext cx="423312" cy="39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20" idx="7"/>
            <a:endCxn id="19" idx="3"/>
          </p:cNvCxnSpPr>
          <p:nvPr/>
        </p:nvCxnSpPr>
        <p:spPr>
          <a:xfrm flipV="1">
            <a:off x="2204472" y="3823486"/>
            <a:ext cx="414576" cy="46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835696" y="3338347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0.6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92820" y="3952641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文本框 25"/>
          <p:cNvSpPr txBox="1"/>
          <p:nvPr/>
        </p:nvSpPr>
        <p:spPr>
          <a:xfrm>
            <a:off x="2285551" y="3988498"/>
            <a:ext cx="572600" cy="33855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0.4</a:t>
            </a:r>
            <a:endParaRPr kumimoji="0" lang="zh-CN" alt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33715" y="3603800"/>
            <a:ext cx="108012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toss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148064" y="107844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444208" y="107844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724128" y="184482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>
            <a:stCxn id="37" idx="6"/>
            <a:endCxn id="38" idx="2"/>
          </p:cNvCxnSpPr>
          <p:nvPr/>
        </p:nvCxnSpPr>
        <p:spPr>
          <a:xfrm>
            <a:off x="5580112" y="1294470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6874075" y="1309324"/>
                <a:ext cx="1979712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algn="ctr" eaLnBrk="1" fontAlgn="auto" hangingPunct="1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+mn-lt"/>
                    <a:cs typeface="+mn-cs"/>
                  </a:rPr>
                  <a:t>(A not in 2-core)</a:t>
                </a:r>
                <a:endParaRPr lang="zh-CN" altLang="en-US" dirty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75" y="1309324"/>
                <a:ext cx="197971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543" t="-10000" r="-4938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5838527" y="4282409"/>
            <a:ext cx="461665" cy="549891"/>
          </a:xfrm>
          <a:prstGeom prst="rect">
            <a:avLst/>
          </a:prstGeom>
        </p:spPr>
        <p:txBody>
          <a:bodyPr vert="eaVert"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latin typeface="+mj-ea"/>
                <a:ea typeface="+mj-ea"/>
                <a:cs typeface="+mn-cs"/>
              </a:rPr>
              <a:t>……</a:t>
            </a:r>
            <a:endParaRPr lang="zh-CN" altLang="en-US" dirty="0">
              <a:latin typeface="+mj-ea"/>
              <a:ea typeface="+mj-ea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148064" y="475085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444208" y="475085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724128" y="551723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6" name="直接连接符 45"/>
          <p:cNvCxnSpPr>
            <a:stCxn id="43" idx="4"/>
            <a:endCxn id="45" idx="1"/>
          </p:cNvCxnSpPr>
          <p:nvPr/>
        </p:nvCxnSpPr>
        <p:spPr>
          <a:xfrm>
            <a:off x="5364088" y="5182902"/>
            <a:ext cx="423312" cy="39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5" idx="7"/>
            <a:endCxn id="44" idx="3"/>
          </p:cNvCxnSpPr>
          <p:nvPr/>
        </p:nvCxnSpPr>
        <p:spPr>
          <a:xfrm flipV="1">
            <a:off x="6092904" y="5119630"/>
            <a:ext cx="414576" cy="46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580112" y="498871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6854768" y="5147900"/>
                <a:ext cx="1979712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algn="ctr" eaLnBrk="1" fontAlgn="auto" hangingPunct="1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+mn-lt"/>
                    <a:cs typeface="+mn-cs"/>
                  </a:rPr>
                  <a:t>(A in 2-core)</a:t>
                </a:r>
                <a:endParaRPr lang="zh-CN" altLang="en-US" dirty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68" y="5147900"/>
                <a:ext cx="197971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椭圆 33"/>
          <p:cNvSpPr/>
          <p:nvPr/>
        </p:nvSpPr>
        <p:spPr>
          <a:xfrm>
            <a:off x="5042741" y="309467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338885" y="309467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618805" y="38610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2" name="直接连接符 41"/>
          <p:cNvCxnSpPr>
            <a:stCxn id="34" idx="6"/>
            <a:endCxn id="35" idx="2"/>
          </p:cNvCxnSpPr>
          <p:nvPr/>
        </p:nvCxnSpPr>
        <p:spPr>
          <a:xfrm>
            <a:off x="5474789" y="331069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6768752" y="3325548"/>
                <a:ext cx="1979712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algn="ctr" eaLnBrk="1" fontAlgn="auto" hangingPunct="1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+mn-lt"/>
                    <a:cs typeface="+mn-cs"/>
                  </a:rPr>
                  <a:t>(A in 2-core)</a:t>
                </a:r>
                <a:endParaRPr lang="zh-CN" altLang="en-US" dirty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752" y="3325548"/>
                <a:ext cx="197971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本框 50"/>
          <p:cNvSpPr txBox="1"/>
          <p:nvPr/>
        </p:nvSpPr>
        <p:spPr>
          <a:xfrm>
            <a:off x="5838527" y="2436915"/>
            <a:ext cx="461665" cy="549891"/>
          </a:xfrm>
          <a:prstGeom prst="rect">
            <a:avLst/>
          </a:prstGeom>
        </p:spPr>
        <p:txBody>
          <a:bodyPr vert="eaVert"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noProof="0" dirty="0" smtClean="0">
                <a:latin typeface="+mj-ea"/>
                <a:ea typeface="+mj-ea"/>
                <a:cs typeface="+mn-cs"/>
              </a:rPr>
              <a:t>……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cxnSp>
        <p:nvCxnSpPr>
          <p:cNvPr id="52" name="直接连接符 51"/>
          <p:cNvCxnSpPr>
            <a:endCxn id="36" idx="1"/>
          </p:cNvCxnSpPr>
          <p:nvPr/>
        </p:nvCxnSpPr>
        <p:spPr>
          <a:xfrm>
            <a:off x="5382154" y="3509301"/>
            <a:ext cx="299923" cy="415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36" idx="6"/>
            <a:endCxn id="35" idx="4"/>
          </p:cNvCxnSpPr>
          <p:nvPr/>
        </p:nvCxnSpPr>
        <p:spPr>
          <a:xfrm flipV="1">
            <a:off x="6050853" y="3526718"/>
            <a:ext cx="504056" cy="550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79312" y="1586960"/>
                <a:ext cx="4426917" cy="153202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#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𝑜𝑓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𝑖𝑛𝑠𝑡𝑎𝑛𝑐𝑒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𝑔𝑟𝑎𝑝h𝑠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 </m:t>
                          </m:r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𝑐𝑜𝑟𝑒</m:t>
                          </m:r>
                        </m:num>
                        <m:den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den>
                      </m:f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</m:t>
                      </m:r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altLang="zh-CN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42900" marR="0" indent="-3429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𝑤h𝑒𝑛</m:t>
                      </m:r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𝑠𝑎𝑚𝑝𝑙𝑒</m:t>
                      </m:r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+mn-cs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+mn-cs"/>
                            </a:rPr>
                            <m:t>k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altLang="zh-CN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42900" marR="0" indent="-3429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𝒏𝒐</m:t>
                      </m:r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𝒏𝒆𝒆𝒅</m:t>
                      </m:r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𝒔𝒂𝒎𝒑𝒍𝒆</m:t>
                      </m:r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……</m:t>
                      </m:r>
                      <m:sSub>
                        <m:sSub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b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en-US" altLang="zh-CN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  <a:p>
                <a:pPr marL="342900" marR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kumimoji="0" lang="zh-CN" altLang="en-US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2" y="1586960"/>
                <a:ext cx="4426917" cy="15320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9" grpId="0"/>
      <p:bldP spid="34" grpId="0" animBg="1"/>
      <p:bldP spid="35" grpId="0" animBg="1"/>
      <p:bldP spid="36" grpId="0" animBg="1"/>
      <p:bldP spid="50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Observation 4: early terminate in all samples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𝑛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ea typeface="宋体" panose="02010600030101010101" pitchFamily="2" charset="-122"/>
                  </a:rPr>
                  <a:t>: current # of instance graphs u in k-core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𝑛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ea typeface="宋体" panose="02010600030101010101" pitchFamily="2" charset="-122"/>
                  </a:rPr>
                  <a:t>: # of not sampled instance graphs </a:t>
                </a:r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zh-CN" sz="1800" dirty="0" smtClean="0">
                    <a:ea typeface="宋体" panose="02010600030101010101" pitchFamily="2" charset="-122"/>
                  </a:rPr>
                  <a:t>Lower bound: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𝑢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𝑠</m:t>
                        </m:r>
                      </m:den>
                    </m:f>
                  </m:oMath>
                </a14:m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zh-CN" sz="1800" dirty="0" smtClean="0">
                    <a:ea typeface="宋体" panose="02010600030101010101" pitchFamily="2" charset="-122"/>
                  </a:rPr>
                  <a:t>Upper bound: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𝑢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𝑠</m:t>
                        </m:r>
                      </m:den>
                    </m:f>
                  </m:oMath>
                </a14:m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eaLnBrk="1" hangingPunct="1"/>
                <a:r>
                  <a:rPr lang="en-US" altLang="zh-CN" sz="1800" dirty="0" smtClean="0">
                    <a:ea typeface="宋体" panose="02010600030101010101" pitchFamily="2" charset="-122"/>
                  </a:rPr>
                  <a:t>Exclude u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𝑢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</m:t>
                    </m:r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</m:oMath>
                </a14:m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eaLnBrk="1" hangingPunct="1"/>
                <a:r>
                  <a:rPr lang="en-US" altLang="zh-CN" sz="1800" dirty="0" smtClean="0">
                    <a:ea typeface="宋体" panose="02010600030101010101" pitchFamily="2" charset="-122"/>
                  </a:rPr>
                  <a:t>Include u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𝑢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≥</m:t>
                    </m:r>
                    <m:r>
                      <a:rPr lang="en-US" altLang="zh-CN" sz="18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</m:oMath>
                </a14:m>
                <a:endParaRPr lang="en-US" altLang="zh-CN" sz="1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Challenge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 smtClean="0"/>
              <a:t>Only one node not sure in </a:t>
            </a:r>
            <a:r>
              <a:rPr lang="en-US" altLang="zh-CN" sz="1800" dirty="0" smtClean="0">
                <a:solidFill>
                  <a:srgbClr val="00B0F0"/>
                </a:solidFill>
              </a:rPr>
              <a:t>one instance graph-</a:t>
            </a:r>
            <a:r>
              <a:rPr lang="en-US" altLang="zh-CN" sz="1800" dirty="0" smtClean="0"/>
              <a:t>&gt; sample all edges</a:t>
            </a:r>
          </a:p>
          <a:p>
            <a:r>
              <a:rPr lang="en-US" altLang="zh-CN" sz="1800" smtClean="0"/>
              <a:t>Only </a:t>
            </a:r>
            <a:r>
              <a:rPr lang="en-US" altLang="zh-CN" sz="1800" dirty="0" smtClean="0"/>
              <a:t>node not sure in </a:t>
            </a:r>
            <a:r>
              <a:rPr lang="en-US" altLang="zh-CN" sz="1800" dirty="0" smtClean="0">
                <a:solidFill>
                  <a:srgbClr val="00B0F0"/>
                </a:solidFill>
              </a:rPr>
              <a:t>whole sampling </a:t>
            </a:r>
            <a:r>
              <a:rPr lang="en-US" altLang="zh-CN" sz="1800" dirty="0" smtClean="0"/>
              <a:t>-&gt; sample all instance graphs</a:t>
            </a:r>
          </a:p>
          <a:p>
            <a:r>
              <a:rPr lang="en-US" altLang="zh-CN" sz="1800" dirty="0" smtClean="0"/>
              <a:t>How?</a:t>
            </a:r>
          </a:p>
          <a:p>
            <a:r>
              <a:rPr lang="en-US" altLang="zh-CN" sz="1800" dirty="0" smtClean="0">
                <a:solidFill>
                  <a:srgbClr val="00B0F0"/>
                </a:solidFill>
              </a:rPr>
              <a:t>K-core membership check</a:t>
            </a:r>
          </a:p>
          <a:p>
            <a:r>
              <a:rPr lang="en-US" altLang="zh-CN" sz="1800" dirty="0" smtClean="0"/>
              <a:t>Two </a:t>
            </a:r>
            <a:r>
              <a:rPr lang="en-US" altLang="zh-CN" sz="1800" dirty="0">
                <a:ea typeface="宋体" panose="02010600030101010101" pitchFamily="2" charset="-122"/>
              </a:rPr>
              <a:t>search paradigms 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82" y="3284984"/>
            <a:ext cx="5904259" cy="290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>
          <a:xfrm flipV="1">
            <a:off x="6228184" y="4551222"/>
            <a:ext cx="1055885" cy="29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284069" y="4366556"/>
            <a:ext cx="172997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 not sure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4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Advanced sampling algorithms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800" dirty="0">
                <a:ea typeface="宋体" panose="02010600030101010101" pitchFamily="2" charset="-122"/>
              </a:rPr>
              <a:t>K-core membership check:</a:t>
            </a:r>
          </a:p>
          <a:p>
            <a:pPr lvl="1" eaLnBrk="1" hangingPunct="1"/>
            <a:r>
              <a:rPr lang="en-US" altLang="zh-CN" sz="1800" dirty="0">
                <a:ea typeface="宋体" panose="02010600030101010101" pitchFamily="2" charset="-122"/>
              </a:rPr>
              <a:t>Active update: choose an edge and sample it</a:t>
            </a:r>
          </a:p>
          <a:p>
            <a:pPr lvl="1" eaLnBrk="1" hangingPunct="1"/>
            <a:r>
              <a:rPr lang="en-US" altLang="zh-CN" sz="1800" dirty="0">
                <a:ea typeface="宋体" panose="02010600030101010101" pitchFamily="2" charset="-122"/>
              </a:rPr>
              <a:t>Passive update: </a:t>
            </a:r>
            <a:r>
              <a:rPr lang="en-US" altLang="zh-CN" sz="1800" dirty="0" smtClean="0">
                <a:ea typeface="宋体" panose="02010600030101010101" pitchFamily="2" charset="-122"/>
              </a:rPr>
              <a:t>sample an edge lead to update of neighbors</a:t>
            </a:r>
            <a:r>
              <a:rPr lang="en-US" altLang="zh-CN" sz="1800" dirty="0">
                <a:ea typeface="宋体" panose="02010600030101010101" pitchFamily="2" charset="-122"/>
              </a:rPr>
              <a:t>’ upper and lower bound.</a:t>
            </a:r>
            <a:endParaRPr lang="zh-CN" altLang="en-US" sz="1800" dirty="0">
              <a:ea typeface="宋体" panose="02010600030101010101" pitchFamily="2" charset="-122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32829"/>
            <a:ext cx="5904259" cy="290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AU" altLang="zh-CN" dirty="0">
                <a:ea typeface="宋体" panose="02010600030101010101" pitchFamily="2" charset="-122"/>
              </a:rPr>
              <a:t>Summary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Monte Carlo sampling : approximate </a:t>
            </a:r>
            <a:r>
              <a:rPr lang="en-US" altLang="zh-CN" sz="1800" dirty="0">
                <a:ea typeface="宋体" panose="02010600030101010101" pitchFamily="2" charset="-122"/>
              </a:rPr>
              <a:t>result with theoretical guarantee.</a:t>
            </a:r>
          </a:p>
          <a:p>
            <a:pPr eaLnBrk="1" hangingPunct="1"/>
            <a:r>
              <a:rPr lang="en-US" altLang="zh-CN" sz="1800" dirty="0">
                <a:ea typeface="宋体" panose="02010600030101010101" pitchFamily="2" charset="-122"/>
              </a:rPr>
              <a:t>Basic sampling algorithm</a:t>
            </a:r>
          </a:p>
          <a:p>
            <a:pPr lvl="1" eaLnBrk="1" hangingPunct="1"/>
            <a:r>
              <a:rPr lang="en-US" altLang="zh-CN" sz="1800" dirty="0">
                <a:ea typeface="宋体" panose="02010600030101010101" pitchFamily="2" charset="-122"/>
              </a:rPr>
              <a:t>Pruning techniques</a:t>
            </a:r>
          </a:p>
          <a:p>
            <a:pPr lvl="2" eaLnBrk="1" hangingPunct="1">
              <a:buFont typeface="Arial" panose="020B0604020202020204" pitchFamily="34" charset="0"/>
              <a:buChar char="o"/>
            </a:pPr>
            <a:r>
              <a:rPr lang="en-US" altLang="zh-CN" sz="1800" dirty="0">
                <a:ea typeface="宋体" panose="02010600030101010101" pitchFamily="2" charset="-122"/>
              </a:rPr>
              <a:t>Deterministic K-core based pruning</a:t>
            </a:r>
          </a:p>
          <a:p>
            <a:pPr lvl="2" eaLnBrk="1" hangingPunct="1">
              <a:buFont typeface="Arial" panose="020B0604020202020204" pitchFamily="34" charset="0"/>
              <a:buChar char="o"/>
            </a:pPr>
            <a:r>
              <a:rPr lang="en-US" altLang="zh-CN" sz="1800" dirty="0">
                <a:ea typeface="宋体" panose="02010600030101010101" pitchFamily="2" charset="-122"/>
              </a:rPr>
              <a:t>Probabilistic Upper bound based pruning</a:t>
            </a:r>
          </a:p>
          <a:p>
            <a:pPr lvl="2" eaLnBrk="1" hangingPunct="1">
              <a:buFont typeface="Arial" panose="020B0604020202020204" pitchFamily="34" charset="0"/>
            </a:pPr>
            <a:r>
              <a:rPr lang="en-US" altLang="zh-CN" sz="1800" dirty="0">
                <a:ea typeface="宋体" panose="02010600030101010101" pitchFamily="2" charset="-122"/>
              </a:rPr>
              <a:t>Sampling based upper/lower bounds for pruning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 lvl="2" eaLnBrk="1" hangingPunct="1">
              <a:buFont typeface="Arial" panose="020B0604020202020204" pitchFamily="34" charset="0"/>
            </a:pPr>
            <a:endParaRPr lang="en-US" altLang="zh-CN" sz="1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1800" dirty="0">
                <a:ea typeface="宋体" panose="02010600030101010101" pitchFamily="2" charset="-122"/>
              </a:rPr>
              <a:t>Advanced sampling algorithm</a:t>
            </a:r>
          </a:p>
          <a:p>
            <a:pPr lvl="1" eaLnBrk="1" hangingPunct="1"/>
            <a:r>
              <a:rPr lang="en-US" altLang="zh-CN" sz="1800" dirty="0">
                <a:ea typeface="宋体" panose="02010600030101010101" pitchFamily="2" charset="-122"/>
              </a:rPr>
              <a:t>K-core membership check</a:t>
            </a:r>
          </a:p>
          <a:p>
            <a:pPr lvl="2" eaLnBrk="1" hangingPunct="1">
              <a:buFont typeface="Arial" panose="020B0604020202020204" pitchFamily="34" charset="0"/>
            </a:pPr>
            <a:r>
              <a:rPr lang="en-US" altLang="zh-CN" sz="1800" dirty="0">
                <a:ea typeface="宋体" panose="02010600030101010101" pitchFamily="2" charset="-122"/>
              </a:rPr>
              <a:t>Active update</a:t>
            </a:r>
          </a:p>
          <a:p>
            <a:pPr lvl="2" eaLnBrk="1" hangingPunct="1">
              <a:buFont typeface="Arial" panose="020B0604020202020204" pitchFamily="34" charset="0"/>
            </a:pPr>
            <a:r>
              <a:rPr lang="en-US" altLang="zh-CN" sz="1800" dirty="0">
                <a:ea typeface="宋体" panose="02010600030101010101" pitchFamily="2" charset="-122"/>
              </a:rPr>
              <a:t>Passive </a:t>
            </a:r>
            <a:r>
              <a:rPr lang="en-US" altLang="zh-CN" sz="1800" dirty="0" smtClean="0">
                <a:ea typeface="宋体" panose="02010600030101010101" pitchFamily="2" charset="-122"/>
              </a:rPr>
              <a:t>update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endParaRPr lang="zh-CN" altLang="en-US" dirty="0" smtClean="0">
              <a:ea typeface="宋体" panose="02010600030101010101" pitchFamily="2" charset="-122"/>
            </a:endParaRPr>
          </a:p>
          <a:p>
            <a:pPr eaLnBrk="1" hangingPunct="1"/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3541712" y="2513807"/>
            <a:ext cx="2182813" cy="166120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K-Core</a:t>
            </a:r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43325" y="2865438"/>
            <a:ext cx="504825" cy="4683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67288" y="2865438"/>
            <a:ext cx="504825" cy="4683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19588" y="3584575"/>
            <a:ext cx="504825" cy="4699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15658" y="4616450"/>
            <a:ext cx="503238" cy="468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319588" y="4616450"/>
            <a:ext cx="504825" cy="468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19700" y="4616450"/>
            <a:ext cx="504825" cy="468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>
            <a:stCxn id="4" idx="6"/>
            <a:endCxn id="5" idx="2"/>
          </p:cNvCxnSpPr>
          <p:nvPr/>
        </p:nvCxnSpPr>
        <p:spPr>
          <a:xfrm>
            <a:off x="4248150" y="3098800"/>
            <a:ext cx="7191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4" idx="4"/>
            <a:endCxn id="6" idx="1"/>
          </p:cNvCxnSpPr>
          <p:nvPr/>
        </p:nvCxnSpPr>
        <p:spPr>
          <a:xfrm>
            <a:off x="3995738" y="3333750"/>
            <a:ext cx="398462" cy="320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6" idx="7"/>
            <a:endCxn id="5" idx="3"/>
          </p:cNvCxnSpPr>
          <p:nvPr/>
        </p:nvCxnSpPr>
        <p:spPr>
          <a:xfrm flipV="1">
            <a:off x="4749800" y="3265488"/>
            <a:ext cx="292100" cy="388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7" idx="6"/>
            <a:endCxn id="8" idx="2"/>
          </p:cNvCxnSpPr>
          <p:nvPr/>
        </p:nvCxnSpPr>
        <p:spPr>
          <a:xfrm>
            <a:off x="4018896" y="4850607"/>
            <a:ext cx="3006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8" idx="6"/>
            <a:endCxn id="9" idx="2"/>
          </p:cNvCxnSpPr>
          <p:nvPr/>
        </p:nvCxnSpPr>
        <p:spPr>
          <a:xfrm>
            <a:off x="4824413" y="4851400"/>
            <a:ext cx="395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6" idx="4"/>
            <a:endCxn id="8" idx="0"/>
          </p:cNvCxnSpPr>
          <p:nvPr/>
        </p:nvCxnSpPr>
        <p:spPr>
          <a:xfrm>
            <a:off x="4572000" y="4054475"/>
            <a:ext cx="0" cy="561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1800" dirty="0" smtClean="0"/>
                  <a:t>G(V,E): undirected graph</a:t>
                </a:r>
              </a:p>
              <a:p>
                <a:r>
                  <a:rPr lang="en-US" altLang="zh-CN" sz="1800" dirty="0" smtClean="0"/>
                  <a:t>K-core: maximal subgraphs where every node’s degree </a:t>
                </a:r>
                <a:r>
                  <a:rPr lang="en-US" altLang="zh-CN" sz="1800" dirty="0" smtClean="0">
                    <a:solidFill>
                      <a:srgbClr val="00B0F0"/>
                    </a:solidFill>
                  </a:rPr>
                  <a:t>in this subgraph</a:t>
                </a:r>
                <a:r>
                  <a:rPr lang="en-US" altLang="zh-CN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k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10" name="内容占位符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4" t="-847" r="-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t>3</a:t>
            </a:fld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724525" y="3187360"/>
            <a:ext cx="1151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919338" y="3002694"/>
            <a:ext cx="122413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2-core</a:t>
            </a:r>
            <a:endParaRPr kumimoji="0" lang="zh-CN" alt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uild="p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Experiments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内容占位符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457200" y="1484313"/>
                <a:ext cx="8229600" cy="4321175"/>
              </a:xfr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altLang="zh-CN" sz="1800" dirty="0" smtClean="0">
                    <a:ea typeface="宋体" panose="02010600030101010101" pitchFamily="2" charset="-122"/>
                  </a:rPr>
                  <a:t>Datasets</a:t>
                </a:r>
              </a:p>
              <a:p>
                <a:pPr lvl="1" eaLnBrk="1" hangingPunct="1"/>
                <a:r>
                  <a:rPr lang="en-US" altLang="zh-CN" sz="1800" dirty="0">
                    <a:ea typeface="宋体" panose="02010600030101010101" pitchFamily="2" charset="-122"/>
                  </a:rPr>
                  <a:t>Flickr: edge probability 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- </a:t>
                </a:r>
                <a:r>
                  <a:rPr lang="en-US" altLang="zh-CN" sz="1800" dirty="0" err="1" smtClean="0">
                    <a:ea typeface="宋体" panose="02010600030101010101" pitchFamily="2" charset="-122"/>
                  </a:rPr>
                  <a:t>Jaccard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 coefficient on interest groups</a:t>
                </a:r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lvl="1" eaLnBrk="1" hangingPunct="1"/>
                <a:r>
                  <a:rPr lang="en-US" altLang="zh-CN" sz="1800" dirty="0">
                    <a:ea typeface="宋体" panose="02010600030101010101" pitchFamily="2" charset="-122"/>
                  </a:rPr>
                  <a:t>DBLP: edge 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probability - an 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exponential function 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on 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the number of collaborations.</a:t>
                </a:r>
              </a:p>
              <a:p>
                <a:pPr lvl="1" eaLnBrk="1" hangingPunct="1"/>
                <a:r>
                  <a:rPr lang="en-US" altLang="zh-CN" sz="1800" dirty="0">
                    <a:ea typeface="宋体" panose="02010600030101010101" pitchFamily="2" charset="-122"/>
                  </a:rPr>
                  <a:t>Email </a:t>
                </a:r>
                <a:r>
                  <a:rPr lang="en-US" altLang="zh-CN" sz="1800" dirty="0" err="1" smtClean="0">
                    <a:ea typeface="宋体" panose="02010600030101010101" pitchFamily="2" charset="-122"/>
                  </a:rPr>
                  <a:t>Eron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 and Yelp: edge probability - </a:t>
                </a:r>
                <a:r>
                  <a:rPr lang="en-US" altLang="zh-CN" sz="1800" smtClean="0">
                    <a:ea typeface="宋体" panose="02010600030101010101" pitchFamily="2" charset="-122"/>
                  </a:rPr>
                  <a:t>random from 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interval[0,1].</a:t>
                </a:r>
              </a:p>
              <a:p>
                <a:pPr lvl="1" eaLnBrk="1" hangingPunct="1"/>
                <a:r>
                  <a:rPr lang="en-US" altLang="zh-CN" sz="1800" dirty="0" smtClean="0">
                    <a:ea typeface="宋体" panose="02010600030101010101" pitchFamily="2" charset="-122"/>
                  </a:rPr>
                  <a:t>Default k is 15 and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</m:oMath>
                </a14:m>
                <a:r>
                  <a:rPr lang="en-US" altLang="zh-CN" sz="1800" dirty="0" smtClean="0">
                    <a:ea typeface="宋体" panose="02010600030101010101" pitchFamily="2" charset="-122"/>
                  </a:rPr>
                  <a:t> is 0.7.</a:t>
                </a:r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eaLnBrk="1" hangingPunct="1"/>
                <a:endParaRPr lang="zh-CN" altLang="en-US" dirty="0" smtClean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789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57200" y="1484313"/>
                <a:ext cx="8229600" cy="4321175"/>
              </a:xfrm>
              <a:blipFill rotWithShape="0">
                <a:blip r:embed="rId2"/>
                <a:stretch>
                  <a:fillRect l="-444" t="-70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8790" r="992" b="3305"/>
          <a:stretch/>
        </p:blipFill>
        <p:spPr bwMode="auto">
          <a:xfrm>
            <a:off x="1401973" y="3789040"/>
            <a:ext cx="6336878" cy="133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Experiments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Advanced sampling about one order faster than baseline when vary k</a:t>
            </a:r>
            <a:endParaRPr lang="zh-CN" altLang="en-US" sz="1800" dirty="0" smtClean="0">
              <a:ea typeface="宋体" panose="02010600030101010101" pitchFamily="2" charset="-122"/>
            </a:endParaRPr>
          </a:p>
        </p:txBody>
      </p:sp>
      <p:sp>
        <p:nvSpPr>
          <p:cNvPr id="39941" name="文本框 5"/>
          <p:cNvSpPr txBox="1">
            <a:spLocks noChangeArrowheads="1"/>
          </p:cNvSpPr>
          <p:nvPr/>
        </p:nvSpPr>
        <p:spPr bwMode="auto">
          <a:xfrm>
            <a:off x="640554" y="5035211"/>
            <a:ext cx="7859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200" dirty="0" err="1">
                <a:ea typeface="宋体" panose="02010600030101010101" pitchFamily="2" charset="-122"/>
              </a:rPr>
              <a:t>Bsample</a:t>
            </a:r>
            <a:r>
              <a:rPr lang="en-US" altLang="zh-CN" sz="1200" dirty="0">
                <a:ea typeface="宋体" panose="02010600030101010101" pitchFamily="2" charset="-122"/>
              </a:rPr>
              <a:t>: Basic sampling                            </a:t>
            </a:r>
            <a:r>
              <a:rPr lang="en-US" altLang="zh-CN" sz="1200" dirty="0" err="1">
                <a:ea typeface="宋体" panose="02010600030101010101" pitchFamily="2" charset="-122"/>
              </a:rPr>
              <a:t>Asampe</a:t>
            </a:r>
            <a:r>
              <a:rPr lang="en-US" altLang="zh-CN" sz="1200" dirty="0">
                <a:ea typeface="宋体" panose="02010600030101010101" pitchFamily="2" charset="-122"/>
              </a:rPr>
              <a:t>: Advanced sampling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7" name="内容占位符 4"/>
          <p:cNvPicPr>
            <a:picLocks noGrp="1" noChangeAspect="1"/>
          </p:cNvPicPr>
          <p:nvPr/>
        </p:nvPicPr>
        <p:blipFill rotWithShape="1">
          <a:blip r:embed="rId2"/>
          <a:srcRect l="-209" r="209" b="11229"/>
          <a:stretch/>
        </p:blipFill>
        <p:spPr>
          <a:xfrm>
            <a:off x="1679573" y="2689442"/>
            <a:ext cx="578167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Experiments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内容占位符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457200" y="1484313"/>
                <a:ext cx="8229600" cy="4321175"/>
              </a:xfr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altLang="zh-CN" sz="1800" dirty="0" smtClean="0">
                    <a:ea typeface="宋体" panose="02010600030101010101" pitchFamily="2" charset="-122"/>
                  </a:rPr>
                  <a:t>Advanced sampling several times faster than baseline when varying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</m:oMath>
                </a14:m>
                <a:endParaRPr lang="en-US" altLang="zh-CN" sz="1800" dirty="0" smtClean="0">
                  <a:ea typeface="宋体" panose="02010600030101010101" pitchFamily="2" charset="-122"/>
                </a:endParaRPr>
              </a:p>
              <a:p>
                <a:pPr eaLnBrk="1" hangingPunct="1"/>
                <a:endParaRPr lang="zh-CN" altLang="en-US" dirty="0" smtClean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9939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57200" y="1484313"/>
                <a:ext cx="8229600" cy="4321175"/>
              </a:xfrm>
              <a:blipFill rotWithShape="0">
                <a:blip r:embed="rId2"/>
                <a:stretch>
                  <a:fillRect l="-444" t="-70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文本框 5"/>
          <p:cNvSpPr txBox="1">
            <a:spLocks noChangeArrowheads="1"/>
          </p:cNvSpPr>
          <p:nvPr/>
        </p:nvSpPr>
        <p:spPr bwMode="auto">
          <a:xfrm>
            <a:off x="683567" y="5024983"/>
            <a:ext cx="7859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200" dirty="0" err="1">
                <a:ea typeface="宋体" panose="02010600030101010101" pitchFamily="2" charset="-122"/>
              </a:rPr>
              <a:t>Bsample</a:t>
            </a:r>
            <a:r>
              <a:rPr lang="en-US" altLang="zh-CN" sz="1200" dirty="0">
                <a:ea typeface="宋体" panose="02010600030101010101" pitchFamily="2" charset="-122"/>
              </a:rPr>
              <a:t>: Basic sampling                            </a:t>
            </a:r>
            <a:r>
              <a:rPr lang="en-US" altLang="zh-CN" sz="1200" dirty="0" err="1">
                <a:ea typeface="宋体" panose="02010600030101010101" pitchFamily="2" charset="-122"/>
              </a:rPr>
              <a:t>Asampe</a:t>
            </a:r>
            <a:r>
              <a:rPr lang="en-US" altLang="zh-CN" sz="1200" dirty="0">
                <a:ea typeface="宋体" panose="02010600030101010101" pitchFamily="2" charset="-122"/>
              </a:rPr>
              <a:t>: Advanced sampling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36" y="2730572"/>
            <a:ext cx="58197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Experiments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Pruning techniques influence</a:t>
            </a:r>
          </a:p>
          <a:p>
            <a:pPr lvl="1" eaLnBrk="1" hangingPunct="1"/>
            <a:r>
              <a:rPr lang="en-US" altLang="zh-CN" sz="1800" dirty="0" err="1" smtClean="0">
                <a:ea typeface="宋体" panose="02010600030101010101" pitchFamily="2" charset="-122"/>
              </a:rPr>
              <a:t>BSample</a:t>
            </a:r>
            <a:r>
              <a:rPr lang="en-US" altLang="zh-CN" sz="1800" dirty="0" smtClean="0">
                <a:ea typeface="宋体" panose="02010600030101010101" pitchFamily="2" charset="-122"/>
              </a:rPr>
              <a:t> : Baseline</a:t>
            </a:r>
          </a:p>
          <a:p>
            <a:pPr lvl="1" eaLnBrk="1" hangingPunct="1"/>
            <a:r>
              <a:rPr lang="en-US" altLang="zh-CN" sz="1800" dirty="0" err="1" smtClean="0">
                <a:ea typeface="宋体" panose="02010600030101010101" pitchFamily="2" charset="-122"/>
              </a:rPr>
              <a:t>BSample+P</a:t>
            </a:r>
            <a:r>
              <a:rPr lang="en-US" altLang="zh-CN" sz="1800" dirty="0" smtClean="0">
                <a:ea typeface="宋体" panose="02010600030101010101" pitchFamily="2" charset="-122"/>
              </a:rPr>
              <a:t>: Add deterministic k-core pruning to baseline</a:t>
            </a:r>
          </a:p>
          <a:p>
            <a:pPr lvl="1" eaLnBrk="1" hangingPunct="1"/>
            <a:r>
              <a:rPr lang="en-US" altLang="zh-CN" sz="1800" dirty="0" err="1" smtClean="0">
                <a:ea typeface="宋体" panose="02010600030101010101" pitchFamily="2" charset="-122"/>
              </a:rPr>
              <a:t>BSample+PU</a:t>
            </a:r>
            <a:r>
              <a:rPr lang="en-US" altLang="zh-CN" sz="1800" dirty="0" smtClean="0">
                <a:ea typeface="宋体" panose="02010600030101010101" pitchFamily="2" charset="-122"/>
              </a:rPr>
              <a:t>: Add upper and lower bounds to </a:t>
            </a:r>
            <a:r>
              <a:rPr lang="en-US" altLang="zh-CN" sz="1800" dirty="0" err="1" smtClean="0">
                <a:ea typeface="宋体" panose="02010600030101010101" pitchFamily="2" charset="-122"/>
              </a:rPr>
              <a:t>Bsample+P</a:t>
            </a:r>
            <a:r>
              <a:rPr lang="en-US" altLang="zh-CN" sz="1800" dirty="0" smtClean="0">
                <a:ea typeface="宋体" panose="02010600030101010101" pitchFamily="2" charset="-122"/>
              </a:rPr>
              <a:t> </a:t>
            </a:r>
          </a:p>
          <a:p>
            <a:pPr lvl="1" eaLnBrk="1" hangingPunct="1"/>
            <a:r>
              <a:rPr lang="en-US" altLang="zh-CN" sz="1800" dirty="0" err="1" smtClean="0">
                <a:ea typeface="宋体" panose="02010600030101010101" pitchFamily="2" charset="-122"/>
              </a:rPr>
              <a:t>Asample</a:t>
            </a:r>
            <a:r>
              <a:rPr lang="en-US" altLang="zh-CN" sz="1800" dirty="0" smtClean="0">
                <a:ea typeface="宋体" panose="02010600030101010101" pitchFamily="2" charset="-122"/>
              </a:rPr>
              <a:t>: Add k-core membership check to </a:t>
            </a:r>
            <a:r>
              <a:rPr lang="en-US" altLang="zh-CN" sz="1800" dirty="0" err="1" smtClean="0">
                <a:ea typeface="宋体" panose="02010600030101010101" pitchFamily="2" charset="-122"/>
              </a:rPr>
              <a:t>Bsample+PU</a:t>
            </a:r>
            <a:endParaRPr lang="en-US" altLang="zh-CN" sz="1800" dirty="0" smtClean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Advanced technique improves most</a:t>
            </a:r>
            <a:endParaRPr lang="zh-CN" altLang="en-US" sz="1800" dirty="0" smtClean="0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33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24" y="3617466"/>
            <a:ext cx="52101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Experiments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Pruning techniques influence</a:t>
            </a:r>
          </a:p>
          <a:p>
            <a:pPr lvl="1" eaLnBrk="1" hangingPunct="1"/>
            <a:r>
              <a:rPr lang="en-US" altLang="zh-CN" sz="1800" dirty="0" err="1" smtClean="0">
                <a:ea typeface="宋体" panose="02010600030101010101" pitchFamily="2" charset="-122"/>
              </a:rPr>
              <a:t>BSample</a:t>
            </a:r>
            <a:r>
              <a:rPr lang="en-US" altLang="zh-CN" sz="1800" dirty="0" smtClean="0">
                <a:ea typeface="宋体" panose="02010600030101010101" pitchFamily="2" charset="-122"/>
              </a:rPr>
              <a:t> : Baseline</a:t>
            </a:r>
          </a:p>
          <a:p>
            <a:pPr lvl="1" eaLnBrk="1" hangingPunct="1"/>
            <a:r>
              <a:rPr lang="en-US" altLang="zh-CN" sz="1800" dirty="0" err="1" smtClean="0">
                <a:ea typeface="宋体" panose="02010600030101010101" pitchFamily="2" charset="-122"/>
              </a:rPr>
              <a:t>BSample+P</a:t>
            </a:r>
            <a:r>
              <a:rPr lang="en-US" altLang="zh-CN" sz="1800" dirty="0" smtClean="0">
                <a:ea typeface="宋体" panose="02010600030101010101" pitchFamily="2" charset="-122"/>
              </a:rPr>
              <a:t>: Add deterministic k-core pruning to baseline</a:t>
            </a:r>
          </a:p>
          <a:p>
            <a:pPr lvl="1" eaLnBrk="1" hangingPunct="1"/>
            <a:r>
              <a:rPr lang="en-US" altLang="zh-CN" sz="1800" dirty="0" err="1" smtClean="0">
                <a:ea typeface="宋体" panose="02010600030101010101" pitchFamily="2" charset="-122"/>
              </a:rPr>
              <a:t>BSample+PU</a:t>
            </a:r>
            <a:r>
              <a:rPr lang="en-US" altLang="zh-CN" sz="1800" dirty="0" smtClean="0">
                <a:ea typeface="宋体" panose="02010600030101010101" pitchFamily="2" charset="-122"/>
              </a:rPr>
              <a:t>: Add upper and lower bounds to </a:t>
            </a:r>
            <a:r>
              <a:rPr lang="en-US" altLang="zh-CN" sz="1800" dirty="0" err="1" smtClean="0">
                <a:ea typeface="宋体" panose="02010600030101010101" pitchFamily="2" charset="-122"/>
              </a:rPr>
              <a:t>Bsample+P</a:t>
            </a:r>
            <a:r>
              <a:rPr lang="en-US" altLang="zh-CN" sz="1800" dirty="0" smtClean="0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P and U reduce similar candidates size</a:t>
            </a:r>
            <a:endParaRPr lang="zh-CN" altLang="en-US" sz="1800" dirty="0" smtClean="0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49" y="3631061"/>
            <a:ext cx="49625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200 samples is enough</a:t>
            </a:r>
          </a:p>
          <a:p>
            <a:pPr eaLnBrk="1" hangingPunct="1"/>
            <a:r>
              <a:rPr lang="en-US" altLang="zh-CN" sz="1800" dirty="0" err="1" smtClean="0">
                <a:ea typeface="宋体" panose="02010600030101010101" pitchFamily="2" charset="-122"/>
              </a:rPr>
              <a:t>Jaccard</a:t>
            </a:r>
            <a:r>
              <a:rPr lang="en-US" altLang="zh-CN" sz="1800" dirty="0" smtClean="0">
                <a:ea typeface="宋体" panose="02010600030101010101" pitchFamily="2" charset="-122"/>
              </a:rPr>
              <a:t> distance 200 </a:t>
            </a:r>
            <a:r>
              <a:rPr lang="en-US" altLang="zh-CN" sz="1800" dirty="0">
                <a:ea typeface="宋体" panose="02010600030101010101" pitchFamily="2" charset="-122"/>
              </a:rPr>
              <a:t>and 4000 is only </a:t>
            </a:r>
            <a:r>
              <a:rPr lang="en-US" altLang="zh-CN" sz="1800" dirty="0" smtClean="0">
                <a:ea typeface="宋体" panose="02010600030101010101" pitchFamily="2" charset="-122"/>
              </a:rPr>
              <a:t>0.02</a:t>
            </a:r>
          </a:p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Running time acceptable in practice</a:t>
            </a: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Experiments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775" y="2636912"/>
            <a:ext cx="58864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7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1800" dirty="0">
                <a:ea typeface="宋体" panose="02010600030101010101" pitchFamily="2" charset="-122"/>
              </a:rPr>
              <a:t>Engagement: </a:t>
            </a:r>
            <a:r>
              <a:rPr lang="en-US" altLang="zh-CN" sz="1800" dirty="0" err="1" smtClean="0">
                <a:ea typeface="宋体" panose="02010600030101010101" pitchFamily="2" charset="-122"/>
              </a:rPr>
              <a:t>Brightkite</a:t>
            </a:r>
            <a:r>
              <a:rPr lang="en-US" altLang="zh-CN" sz="1800" dirty="0">
                <a:ea typeface="宋体" panose="02010600030101010101" pitchFamily="2" charset="-122"/>
              </a:rPr>
              <a:t>. (|V|=58,228, |E|=214,078)</a:t>
            </a:r>
          </a:p>
          <a:p>
            <a:pPr eaLnBrk="1" hangingPunct="1"/>
            <a:r>
              <a:rPr lang="en-US" altLang="zh-CN" sz="1800" dirty="0">
                <a:ea typeface="宋体" panose="02010600030101010101" pitchFamily="2" charset="-122"/>
              </a:rPr>
              <a:t>Influence spread: </a:t>
            </a:r>
            <a:r>
              <a:rPr lang="en-US" altLang="zh-CN" sz="1800" dirty="0" smtClean="0">
                <a:ea typeface="宋体" panose="02010600030101010101" pitchFamily="2" charset="-122"/>
              </a:rPr>
              <a:t>Twitter </a:t>
            </a:r>
            <a:r>
              <a:rPr lang="en-US" altLang="zh-CN" sz="1800" dirty="0">
                <a:ea typeface="宋体" panose="02010600030101010101" pitchFamily="2" charset="-122"/>
              </a:rPr>
              <a:t>graph.(|V|=81,306, |E|=1,768,149)</a:t>
            </a: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Experiments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4198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4597" r="1683" b="3490"/>
          <a:stretch>
            <a:fillRect/>
          </a:stretch>
        </p:blipFill>
        <p:spPr bwMode="auto">
          <a:xfrm>
            <a:off x="899318" y="2896908"/>
            <a:ext cx="73453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Conclusion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sz="1800" dirty="0" smtClean="0">
                    <a:latin typeface="+mn-lt"/>
                    <a:ea typeface="宋体" panose="02010600030101010101" pitchFamily="2" charset="-122"/>
                  </a:rPr>
                  <a:t>A new </a:t>
                </a:r>
                <a:r>
                  <a:rPr lang="en-US" altLang="zh-CN" sz="1800" dirty="0">
                    <a:latin typeface="+mn-lt"/>
                    <a:ea typeface="宋体" panose="02010600030101010101" pitchFamily="2" charset="-122"/>
                  </a:rPr>
                  <a:t>k-core model</a:t>
                </a:r>
                <a:r>
                  <a:rPr lang="en-US" altLang="zh-CN" sz="1800" dirty="0" smtClean="0">
                    <a:latin typeface="+mn-lt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𝑘</m:t>
                        </m:r>
                        <m:r>
                          <a:rPr lang="en-US" altLang="zh-CN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CN" sz="1800" dirty="0" smtClean="0">
                    <a:solidFill>
                      <a:srgbClr val="00B0F0"/>
                    </a:solidFill>
                    <a:latin typeface="+mn-lt"/>
                    <a:ea typeface="宋体" panose="02010600030101010101" pitchFamily="2" charset="-122"/>
                  </a:rPr>
                  <a:t>-core</a:t>
                </a:r>
                <a:r>
                  <a:rPr lang="zh-CN" altLang="en-US" sz="1800" dirty="0" smtClean="0">
                    <a:solidFill>
                      <a:srgbClr val="00B0F0"/>
                    </a:solidFill>
                    <a:latin typeface="+mn-lt"/>
                    <a:ea typeface="宋体" panose="02010600030101010101" pitchFamily="2" charset="-122"/>
                  </a:rPr>
                  <a:t> </a:t>
                </a:r>
                <a:r>
                  <a:rPr lang="en-US" altLang="zh-CN" sz="1800" dirty="0">
                    <a:solidFill>
                      <a:srgbClr val="00B0F0"/>
                    </a:solidFill>
                    <a:latin typeface="+mn-lt"/>
                    <a:ea typeface="宋体" panose="02010600030101010101" pitchFamily="2" charset="-122"/>
                  </a:rPr>
                  <a:t>model</a:t>
                </a:r>
                <a:r>
                  <a:rPr lang="en-US" altLang="zh-CN" sz="1800" dirty="0">
                    <a:latin typeface="+mn-lt"/>
                    <a:ea typeface="宋体" panose="02010600030101010101" pitchFamily="2" charset="-122"/>
                  </a:rPr>
                  <a:t>, based </a:t>
                </a:r>
                <a:r>
                  <a:rPr lang="en-US" altLang="zh-CN" sz="1800" dirty="0" smtClean="0">
                    <a:latin typeface="+mn-lt"/>
                    <a:ea typeface="宋体" panose="02010600030101010101" pitchFamily="2" charset="-122"/>
                  </a:rPr>
                  <a:t>on </a:t>
                </a:r>
                <a:r>
                  <a:rPr lang="en-US" altLang="zh-CN" sz="1800" dirty="0" smtClean="0">
                    <a:solidFill>
                      <a:srgbClr val="00B0F0"/>
                    </a:solidFill>
                    <a:latin typeface="+mn-lt"/>
                    <a:ea typeface="宋体" panose="02010600030101010101" pitchFamily="2" charset="-122"/>
                  </a:rPr>
                  <a:t>possible </a:t>
                </a:r>
                <a:r>
                  <a:rPr lang="en-US" altLang="zh-CN" sz="1800" dirty="0">
                    <a:solidFill>
                      <a:srgbClr val="00B0F0"/>
                    </a:solidFill>
                    <a:latin typeface="+mn-lt"/>
                    <a:ea typeface="宋体" panose="02010600030101010101" pitchFamily="2" charset="-122"/>
                  </a:rPr>
                  <a:t>world </a:t>
                </a:r>
                <a:r>
                  <a:rPr lang="en-US" altLang="zh-CN" sz="1800" dirty="0">
                    <a:latin typeface="+mn-lt"/>
                    <a:ea typeface="宋体" panose="02010600030101010101" pitchFamily="2" charset="-122"/>
                  </a:rPr>
                  <a:t>semantics</a:t>
                </a:r>
              </a:p>
              <a:p>
                <a:pPr eaLnBrk="1" hangingPunct="1"/>
                <a:r>
                  <a:rPr lang="en-US" altLang="zh-CN" sz="1800" dirty="0" smtClean="0">
                    <a:latin typeface="+mn-lt"/>
                    <a:ea typeface="宋体" panose="02010600030101010101" pitchFamily="2" charset="-122"/>
                  </a:rPr>
                  <a:t>A </a:t>
                </a:r>
                <a:r>
                  <a:rPr lang="en-US" altLang="zh-CN" sz="1800" dirty="0" smtClean="0">
                    <a:solidFill>
                      <a:srgbClr val="00B0F0"/>
                    </a:solidFill>
                    <a:latin typeface="+mn-lt"/>
                    <a:ea typeface="宋体" panose="02010600030101010101" pitchFamily="2" charset="-122"/>
                  </a:rPr>
                  <a:t>new </a:t>
                </a:r>
                <a:r>
                  <a:rPr lang="en-US" altLang="zh-CN" sz="1800" dirty="0">
                    <a:solidFill>
                      <a:srgbClr val="00B0F0"/>
                    </a:solidFill>
                    <a:latin typeface="+mn-lt"/>
                    <a:ea typeface="宋体" panose="02010600030101010101" pitchFamily="2" charset="-122"/>
                  </a:rPr>
                  <a:t>perspective</a:t>
                </a:r>
                <a:r>
                  <a:rPr lang="en-US" altLang="zh-CN" sz="1800" dirty="0">
                    <a:latin typeface="+mn-lt"/>
                    <a:ea typeface="宋体" panose="02010600030101010101" pitchFamily="2" charset="-122"/>
                  </a:rPr>
                  <a:t> </a:t>
                </a:r>
                <a:r>
                  <a:rPr lang="en-US" altLang="zh-CN" sz="1800" dirty="0" smtClean="0">
                    <a:latin typeface="+mn-lt"/>
                    <a:ea typeface="宋体" panose="02010600030101010101" pitchFamily="2" charset="-122"/>
                  </a:rPr>
                  <a:t>both in semantic </a:t>
                </a:r>
                <a:r>
                  <a:rPr lang="en-US" altLang="zh-CN" sz="1800" dirty="0">
                    <a:latin typeface="+mn-lt"/>
                    <a:ea typeface="宋体" panose="02010600030101010101" pitchFamily="2" charset="-122"/>
                  </a:rPr>
                  <a:t>analysis and empirical study</a:t>
                </a:r>
              </a:p>
              <a:p>
                <a:pPr eaLnBrk="1" hangingPunct="1"/>
                <a:r>
                  <a:rPr lang="en-US" altLang="zh-CN" sz="1800" dirty="0">
                    <a:latin typeface="+mn-lt"/>
                    <a:ea typeface="宋体" panose="02010600030101010101" pitchFamily="2" charset="-122"/>
                  </a:rPr>
                  <a:t>Propose efficient pruning rules, upper and lower bounds and k-core membership </a:t>
                </a:r>
                <a:r>
                  <a:rPr lang="en-US" altLang="zh-CN" sz="1800" dirty="0" smtClean="0">
                    <a:latin typeface="+mn-lt"/>
                    <a:ea typeface="宋体" panose="02010600030101010101" pitchFamily="2" charset="-122"/>
                  </a:rPr>
                  <a:t>check</a:t>
                </a:r>
                <a:endParaRPr lang="en-US" altLang="zh-CN" sz="1800" dirty="0">
                  <a:latin typeface="+mn-lt"/>
                  <a:ea typeface="宋体" panose="02010600030101010101" pitchFamily="2" charset="-122"/>
                </a:endParaRPr>
              </a:p>
              <a:p>
                <a:pPr eaLnBrk="1" hangingPunct="1"/>
                <a:r>
                  <a:rPr lang="en-US" altLang="zh-CN" sz="1800" dirty="0">
                    <a:latin typeface="+mn-lt"/>
                    <a:ea typeface="宋体" panose="02010600030101010101" pitchFamily="2" charset="-122"/>
                  </a:rPr>
                  <a:t>P</a:t>
                </a:r>
                <a:r>
                  <a:rPr lang="en-US" altLang="zh-CN" sz="1800" dirty="0" smtClean="0">
                    <a:latin typeface="+mn-lt"/>
                    <a:ea typeface="宋体" panose="02010600030101010101" pitchFamily="2" charset="-122"/>
                  </a:rPr>
                  <a:t>roposed </a:t>
                </a:r>
                <a:r>
                  <a:rPr lang="en-US" altLang="zh-CN" sz="1800" dirty="0">
                    <a:latin typeface="+mn-lt"/>
                    <a:ea typeface="宋体" panose="02010600030101010101" pitchFamily="2" charset="-122"/>
                  </a:rPr>
                  <a:t>techniques </a:t>
                </a:r>
                <a:r>
                  <a:rPr lang="en-US" altLang="zh-CN" sz="1800" dirty="0" smtClean="0">
                    <a:solidFill>
                      <a:srgbClr val="00B0F0"/>
                    </a:solidFill>
                    <a:latin typeface="+mn-lt"/>
                    <a:ea typeface="宋体" panose="02010600030101010101" pitchFamily="2" charset="-122"/>
                  </a:rPr>
                  <a:t>significantly improves </a:t>
                </a:r>
                <a:r>
                  <a:rPr lang="en-US" altLang="zh-CN" sz="1800" dirty="0" smtClean="0">
                    <a:latin typeface="+mn-lt"/>
                    <a:ea typeface="宋体" panose="02010600030101010101" pitchFamily="2" charset="-122"/>
                  </a:rPr>
                  <a:t>efficiency and effectiveness</a:t>
                </a:r>
                <a:endParaRPr lang="zh-CN" altLang="en-US" sz="1800" dirty="0">
                  <a:latin typeface="+mn-lt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5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MCj035621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5463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 txBox="1">
            <a:spLocks/>
          </p:cNvSpPr>
          <p:nvPr/>
        </p:nvSpPr>
        <p:spPr bwMode="auto">
          <a:xfrm>
            <a:off x="306388" y="1793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zh-CN" sz="36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Questions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AU" altLang="zh-CN" dirty="0">
                <a:ea typeface="宋体" panose="02010600030101010101" pitchFamily="2" charset="-122"/>
              </a:rPr>
              <a:t>Uncertain Graphs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800" dirty="0" smtClean="0">
                <a:ea typeface="宋体" panose="02010600030101010101" pitchFamily="2" charset="-122"/>
              </a:rPr>
              <a:t>Many real life networks are associated with uncertainty:</a:t>
            </a:r>
          </a:p>
          <a:p>
            <a:pPr lvl="1" eaLnBrk="1" hangingPunct="1"/>
            <a:r>
              <a:rPr lang="en-US" altLang="zh-CN" sz="1800" dirty="0" smtClean="0">
                <a:ea typeface="宋体" panose="02010600030101010101" pitchFamily="2" charset="-122"/>
              </a:rPr>
              <a:t>Data collection process</a:t>
            </a:r>
          </a:p>
          <a:p>
            <a:pPr lvl="1" eaLnBrk="1" hangingPunct="1"/>
            <a:r>
              <a:rPr lang="en-US" altLang="zh-CN" sz="1800" dirty="0" smtClean="0">
                <a:ea typeface="宋体" panose="02010600030101010101" pitchFamily="2" charset="-122"/>
              </a:rPr>
              <a:t>Privacy-preserving reasons</a:t>
            </a:r>
          </a:p>
          <a:p>
            <a:pPr lvl="1" eaLnBrk="1" hangingPunct="1"/>
            <a:r>
              <a:rPr lang="en-US" altLang="zh-CN" sz="1800" dirty="0" smtClean="0">
                <a:ea typeface="宋体" panose="02010600030101010101" pitchFamily="2" charset="-122"/>
              </a:rPr>
              <a:t>Natural applications</a:t>
            </a:r>
          </a:p>
          <a:p>
            <a:pPr lvl="2" eaLnBrk="1" hangingPunct="1"/>
            <a:r>
              <a:rPr lang="en-US" altLang="zh-CN" sz="1800" dirty="0" smtClean="0">
                <a:ea typeface="宋体" panose="02010600030101010101" pitchFamily="2" charset="-122"/>
              </a:rPr>
              <a:t>Biological networks, protein-interaction networks</a:t>
            </a:r>
          </a:p>
          <a:p>
            <a:pPr lvl="2" eaLnBrk="1" hangingPunct="1"/>
            <a:r>
              <a:rPr lang="en-US" altLang="zh-CN" sz="1800" dirty="0" smtClean="0">
                <a:ea typeface="宋体" panose="02010600030101010101" pitchFamily="2" charset="-122"/>
              </a:rPr>
              <a:t>Social networks</a:t>
            </a:r>
          </a:p>
          <a:p>
            <a:pPr lvl="2" eaLnBrk="1" hangingPunct="1"/>
            <a:endParaRPr lang="en-US" altLang="zh-CN" sz="1800" dirty="0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124" name="Picture 4" descr="Image result for social net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41354"/>
            <a:ext cx="1907594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iological net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56" y="3812747"/>
            <a:ext cx="2190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Probabilistic k-core</a:t>
            </a:r>
            <a:endParaRPr lang="zh-CN" altLang="en-US" dirty="0" smtClean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4335"/>
                <a:ext cx="8229600" cy="4320480"/>
              </a:xfrm>
            </p:spPr>
            <p:txBody>
              <a:bodyPr/>
              <a:lstStyle/>
              <a:p>
                <a:pPr eaLnBrk="1" hangingPunct="1"/>
                <a:r>
                  <a:rPr lang="en-US" altLang="zh-CN" sz="1800" dirty="0" smtClean="0">
                    <a:ea typeface="宋体" panose="02010600030101010101" pitchFamily="2" charset="-122"/>
                  </a:rPr>
                  <a:t>Probabilistic k-core : Dealing with edges with probabilities</a:t>
                </a:r>
              </a:p>
              <a:p>
                <a:pPr eaLnBrk="1" hangingPunct="1"/>
                <a:r>
                  <a:rPr lang="en-US" altLang="zh-CN" sz="1800" dirty="0">
                    <a:ea typeface="宋体" panose="02010600030101010101" pitchFamily="2" charset="-122"/>
                  </a:rPr>
                  <a:t>V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arious 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versions for extending k-core to uncertain graphs</a:t>
                </a:r>
              </a:p>
              <a:p>
                <a:pPr lvl="1" eaLnBrk="1" hangingPunct="1"/>
                <a:r>
                  <a:rPr lang="en-US" altLang="zh-CN" sz="1800" dirty="0">
                    <a:ea typeface="宋体" panose="02010600030101010101" pitchFamily="2" charset="-122"/>
                  </a:rPr>
                  <a:t>Expected k-core model </a:t>
                </a:r>
              </a:p>
              <a:p>
                <a:pPr lvl="1" eaLnBrk="1" hangingPunct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𝑘</m:t>
                        </m:r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CN" sz="1800" dirty="0" smtClean="0">
                    <a:ea typeface="宋体" panose="02010600030101010101" pitchFamily="2" charset="-122"/>
                  </a:rPr>
                  <a:t>-core KDD 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2014</a:t>
                </a:r>
              </a:p>
              <a:p>
                <a:pPr lvl="1" eaLnBrk="1" hangingPunct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𝑘</m:t>
                        </m:r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CN" sz="1800" dirty="0" smtClean="0">
                    <a:ea typeface="宋体" panose="02010600030101010101" pitchFamily="2" charset="-122"/>
                  </a:rPr>
                  <a:t>-core</a:t>
                </a:r>
                <a:r>
                  <a:rPr lang="zh-CN" altLang="en-US" sz="1800" dirty="0" smtClean="0">
                    <a:ea typeface="宋体" panose="02010600030101010101" pitchFamily="2" charset="-122"/>
                  </a:rPr>
                  <a:t> 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this paper</a:t>
                </a: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4335"/>
                <a:ext cx="8229600" cy="4320480"/>
              </a:xfrm>
              <a:blipFill rotWithShape="0">
                <a:blip r:embed="rId2"/>
                <a:stretch>
                  <a:fillRect l="-444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Probabilistic k-core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4335"/>
                <a:ext cx="8229600" cy="432048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𝑘</m:t>
                        </m:r>
                        <m:r>
                          <a:rPr lang="en-US" altLang="zh-CN" sz="18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CN" sz="1800" dirty="0">
                    <a:ea typeface="宋体" panose="02010600030101010101" pitchFamily="2" charset="-122"/>
                  </a:rPr>
                  <a:t>-core KDD 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2014</a:t>
                </a:r>
              </a:p>
              <a:p>
                <a:pPr eaLnBrk="1" hangingPunct="1"/>
                <a:r>
                  <a:rPr lang="en-US" altLang="zh-CN" sz="1800" dirty="0" smtClean="0">
                    <a:ea typeface="宋体" panose="02010600030101010101" pitchFamily="2" charset="-122"/>
                  </a:rPr>
                  <a:t>Maximal subgraph</a:t>
                </a:r>
                <a:endParaRPr lang="en-US" altLang="zh-CN" sz="1800" dirty="0">
                  <a:ea typeface="宋体" panose="02010600030101010101" pitchFamily="2" charset="-122"/>
                </a:endParaRPr>
              </a:p>
              <a:p>
                <a:pPr eaLnBrk="1" hangingPunct="1"/>
                <a:endParaRPr lang="en-US" altLang="zh-CN" sz="1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4335"/>
                <a:ext cx="8229600" cy="4320480"/>
              </a:xfrm>
              <a:blipFill rotWithShape="0">
                <a:blip r:embed="rId2"/>
                <a:stretch>
                  <a:fillRect l="-444" t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15616" y="2206189"/>
                <a:ext cx="2304256" cy="1080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K</a:t>
                </a:r>
                <a:r>
                  <a:rPr lang="en-US" altLang="zh-CN" dirty="0" err="1" smtClean="0">
                    <a:solidFill>
                      <a:schemeClr val="tx1"/>
                    </a:solidFill>
                  </a:rPr>
                  <a:t>k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-core: degree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k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206189"/>
                <a:ext cx="2304256" cy="10801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995936" y="2204864"/>
                <a:ext cx="3672408" cy="1080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K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-core: P(degree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k)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204864"/>
                <a:ext cx="3672408" cy="10801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>
            <a:stCxn id="4" idx="3"/>
            <a:endCxn id="9" idx="1"/>
          </p:cNvCxnSpPr>
          <p:nvPr/>
        </p:nvCxnSpPr>
        <p:spPr>
          <a:xfrm flipV="1">
            <a:off x="3419872" y="2744924"/>
            <a:ext cx="576064" cy="1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123728" y="2555105"/>
            <a:ext cx="1224136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08104" y="2566229"/>
            <a:ext cx="1952292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754844"/>
              </p:ext>
            </p:extLst>
          </p:nvPr>
        </p:nvGraphicFramePr>
        <p:xfrm>
          <a:off x="3923928" y="33788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矩形 11"/>
          <p:cNvSpPr/>
          <p:nvPr/>
        </p:nvSpPr>
        <p:spPr>
          <a:xfrm>
            <a:off x="4243926" y="4005064"/>
            <a:ext cx="2128274" cy="18323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691680" y="4725144"/>
                <a:ext cx="1800200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𝒅𝒆𝒈𝒓𝒆𝒆</m:t>
                      </m:r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altLang="zh-C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25144"/>
                <a:ext cx="180020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339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>
            <a:stCxn id="12" idx="1"/>
            <a:endCxn id="8" idx="3"/>
          </p:cNvCxnSpPr>
          <p:nvPr/>
        </p:nvCxnSpPr>
        <p:spPr>
          <a:xfrm flipH="1" flipV="1">
            <a:off x="3491880" y="4909810"/>
            <a:ext cx="752046" cy="1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5" grpId="0" animBg="1"/>
      <p:bldGraphic spid="10" grpId="0">
        <p:bldAsOne/>
      </p:bldGraphic>
      <p:bldP spid="1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Probabilistic k-core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424335"/>
            <a:ext cx="8229600" cy="4320480"/>
          </a:xfrm>
        </p:spPr>
        <p:txBody>
          <a:bodyPr/>
          <a:lstStyle/>
          <a:p>
            <a:pPr eaLnBrk="1" hangingPunct="1"/>
            <a:r>
              <a:rPr lang="en-US" altLang="zh-CN" sz="1800" dirty="0">
                <a:ea typeface="宋体" panose="02010600030101010101" pitchFamily="2" charset="-122"/>
              </a:rPr>
              <a:t>Expected k-core </a:t>
            </a:r>
            <a:r>
              <a:rPr lang="en-US" altLang="zh-CN" sz="1800" dirty="0" smtClean="0">
                <a:ea typeface="宋体" panose="02010600030101010101" pitchFamily="2" charset="-122"/>
              </a:rPr>
              <a:t>model</a:t>
            </a:r>
          </a:p>
          <a:p>
            <a:pPr eaLnBrk="1" hangingPunct="1"/>
            <a:r>
              <a:rPr lang="en-US" altLang="zh-CN" sz="1800" dirty="0">
                <a:ea typeface="宋体" panose="02010600030101010101" pitchFamily="2" charset="-122"/>
              </a:rPr>
              <a:t>Maximal </a:t>
            </a:r>
            <a:r>
              <a:rPr lang="en-US" altLang="zh-CN" sz="1800" dirty="0" smtClean="0">
                <a:ea typeface="宋体" panose="02010600030101010101" pitchFamily="2" charset="-122"/>
              </a:rPr>
              <a:t>subgraph </a:t>
            </a:r>
            <a:endParaRPr lang="en-US" altLang="zh-CN" sz="1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1800" dirty="0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043608" y="3587225"/>
                <a:ext cx="2304256" cy="1080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K</a:t>
                </a:r>
                <a:r>
                  <a:rPr lang="en-US" altLang="zh-CN" dirty="0" err="1" smtClean="0">
                    <a:solidFill>
                      <a:schemeClr val="tx1"/>
                    </a:solidFill>
                  </a:rPr>
                  <a:t>k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-core: degree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k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87225"/>
                <a:ext cx="2304256" cy="10801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923928" y="3585900"/>
                <a:ext cx="4104456" cy="1080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K</a:t>
                </a:r>
                <a:r>
                  <a:rPr lang="en-US" altLang="zh-CN" dirty="0" err="1" smtClean="0">
                    <a:solidFill>
                      <a:schemeClr val="tx1"/>
                    </a:solidFill>
                  </a:rPr>
                  <a:t>expected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 k-core: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585900"/>
                <a:ext cx="4104456" cy="1080120"/>
              </a:xfrm>
              <a:prstGeom prst="rect">
                <a:avLst/>
              </a:prstGeom>
              <a:blipFill rotWithShape="0">
                <a:blip r:embed="rId3"/>
                <a:stretch>
                  <a:fillRect t="-6077" b="-298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>
            <a:stCxn id="4" idx="3"/>
            <a:endCxn id="9" idx="1"/>
          </p:cNvCxnSpPr>
          <p:nvPr/>
        </p:nvCxnSpPr>
        <p:spPr>
          <a:xfrm flipV="1">
            <a:off x="3347864" y="4125960"/>
            <a:ext cx="576064" cy="1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51720" y="3936141"/>
            <a:ext cx="1224136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56176" y="3945940"/>
            <a:ext cx="1440160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stCxn id="15" idx="0"/>
            <a:endCxn id="10" idx="2"/>
          </p:cNvCxnSpPr>
          <p:nvPr/>
        </p:nvCxnSpPr>
        <p:spPr>
          <a:xfrm flipV="1">
            <a:off x="6876256" y="2753172"/>
            <a:ext cx="0" cy="1192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436096" y="1916832"/>
            <a:ext cx="2880320" cy="836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Sum all neighbor edges’ probability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50032" y="2276872"/>
            <a:ext cx="684076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introduce our model, we will introduce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world semantics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Possible World Semantics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436562" y="1340768"/>
                <a:ext cx="8229600" cy="432048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𝑃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(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1800" dirty="0" smtClean="0"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𝑏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𝑐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∗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𝑐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𝑑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∗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1−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𝑏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,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=0.05</m:t>
                    </m:r>
                  </m:oMath>
                </a14:m>
                <a:endParaRPr lang="en-US" altLang="zh-CN" sz="1800" b="0" dirty="0" smtClean="0">
                  <a:ea typeface="宋体" panose="02010600030101010101" pitchFamily="2" charset="-122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𝑃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(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1800" dirty="0" smtClean="0"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𝑏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𝑐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∗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(1−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𝑐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𝑑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∗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𝑏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𝑑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)=0.05</m:t>
                    </m:r>
                  </m:oMath>
                </a14:m>
                <a:endParaRPr lang="en-US" altLang="zh-CN" sz="1800" dirty="0" smtClean="0">
                  <a:ea typeface="宋体" panose="02010600030101010101" pitchFamily="2" charset="-122"/>
                </a:endParaRPr>
              </a:p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1800" dirty="0" smtClean="0">
                    <a:ea typeface="宋体" panose="02010600030101010101" pitchFamily="2" charset="-122"/>
                  </a:rPr>
                  <a:t> </a:t>
                </a:r>
                <a:r>
                  <a:rPr lang="en-US" altLang="zh-CN" sz="1800" dirty="0" smtClean="0">
                    <a:ea typeface="宋体" panose="02010600030101010101" pitchFamily="2" charset="-122"/>
                  </a:rPr>
                  <a:t>= 8 possible worlds in total</a:t>
                </a: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562" y="1340768"/>
                <a:ext cx="8229600" cy="4320480"/>
              </a:xfrm>
              <a:blipFill rotWithShape="0">
                <a:blip r:embed="rId3"/>
                <a:stretch>
                  <a:fillRect l="-519" t="-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7E269-55A9-44AC-8031-F0FC94E36EA3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56709"/>
              </p:ext>
            </p:extLst>
          </p:nvPr>
        </p:nvGraphicFramePr>
        <p:xfrm>
          <a:off x="646112" y="3429000"/>
          <a:ext cx="78486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4" imgW="7848421" imgH="2143065" progId="AcroExch.Document.DC">
                  <p:embed/>
                </p:oleObj>
              </mc:Choice>
              <mc:Fallback>
                <p:oleObj name="Acrobat Document" r:id="rId4" imgW="7848421" imgH="21430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112" y="3429000"/>
                        <a:ext cx="784860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851920" y="5572125"/>
            <a:ext cx="46427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Two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cs typeface="+mn-cs"/>
              </a:rPr>
              <a:t>example possible worlds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9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5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5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  <p:tag name="INCLUDESESSION" val="True"/>
  <p:tag name="MMPROD_NEXTUNIQUEID" val="10010"/>
  <p:tag name="MMPROD_UIDATA" val="&lt;database version=&quot;8.0&quot;&gt;&lt;object type=&quot;1&quot; unique_id=&quot;10001&quot;&gt;&lt;object type=&quot;2&quot; unique_id=&quot;10315&quot;&gt;&lt;object type=&quot;3&quot; unique_id=&quot;10316&quot;&gt;&lt;property id=&quot;20148&quot; value=&quot;5&quot;/&gt;&lt;property id=&quot;20300&quot; value=&quot;Slide 1&quot;/&gt;&lt;property id=&quot;20307&quot; value=&quot;314&quot;/&gt;&lt;/object&gt;&lt;object type=&quot;3&quot; unique_id=&quot;10317&quot;&gt;&lt;property id=&quot;20148&quot; value=&quot;5&quot;/&gt;&lt;property id=&quot;20300&quot; value=&quot;Slide 2&quot;/&gt;&lt;property id=&quot;20307&quot; value=&quot;316&quot;/&gt;&lt;/object&gt;&lt;object type=&quot;3&quot; unique_id=&quot;10322&quot;&gt;&lt;property id=&quot;20148&quot; value=&quot;5&quot;/&gt;&lt;property id=&quot;20300&quot; value=&quot;Slide 31 - &amp;quot;Copy Journal Sheet&amp;quot;&quot;/&gt;&lt;property id=&quot;20307&quot; value=&quot;511&quot;/&gt;&lt;/object&gt;&lt;object type=&quot;3&quot; unique_id=&quot;10323&quot;&gt;&lt;property id=&quot;20148&quot; value=&quot;5&quot;/&gt;&lt;property id=&quot;20300&quot; value=&quot;Slide 35 - &amp;quot;Who Can Help?&amp;quot;&quot;/&gt;&lt;property id=&quot;20307&quot; value=&quot;512&quot;/&gt;&lt;/object&gt;&lt;object type=&quot;3&quot; unique_id=&quot;10331&quot;&gt;&lt;property id=&quot;20148&quot; value=&quot;5&quot;/&gt;&lt;property id=&quot;20300&quot; value=&quot;Slide 12&quot;/&gt;&lt;property id=&quot;20307&quot; value=&quot;531&quot;/&gt;&lt;/object&gt;&lt;object type=&quot;3&quot; unique_id=&quot;10336&quot;&gt;&lt;property id=&quot;20148&quot; value=&quot;5&quot;/&gt;&lt;property id=&quot;20300&quot; value=&quot;Slide 30 - &amp;quot;Journals with errors&amp;quot;&quot;/&gt;&lt;property id=&quot;20307&quot; value=&quot;502&quot;/&gt;&lt;/object&gt;&lt;object type=&quot;3&quot; unique_id=&quot;10338&quot;&gt;&lt;property id=&quot;20148&quot; value=&quot;5&quot;/&gt;&lt;property id=&quot;20300&quot; value=&quot;Slide 5&quot;/&gt;&lt;property id=&quot;20307&quot; value=&quot;522&quot;/&gt;&lt;/object&gt;&lt;object type=&quot;3&quot; unique_id=&quot;10340&quot;&gt;&lt;property id=&quot;20148&quot; value=&quot;5&quot;/&gt;&lt;property id=&quot;20300&quot; value=&quot;Slide 26 - &amp;quot; Select Approver and Save the Journal  &amp;quot;&quot;/&gt;&lt;property id=&quot;20307&quot; value=&quot;524&quot;/&gt;&lt;/object&gt;&lt;object type=&quot;3&quot; unique_id=&quot;10342&quot;&gt;&lt;property id=&quot;20148&quot; value=&quot;5&quot;/&gt;&lt;property id=&quot;20300&quot; value=&quot;Slide 9&quot;/&gt;&lt;property id=&quot;20307&quot; value=&quot;526&quot;/&gt;&lt;/object&gt;&lt;object type=&quot;3&quot; unique_id=&quot;10343&quot;&gt;&lt;property id=&quot;20148&quot; value=&quot;5&quot;/&gt;&lt;property id=&quot;20300&quot; value=&quot;Slide 21&quot;/&gt;&lt;property id=&quot;20307&quot; value=&quot;542&quot;/&gt;&lt;/object&gt;&lt;object type=&quot;3&quot; unique_id=&quot;10344&quot;&gt;&lt;property id=&quot;20148&quot; value=&quot;5&quot;/&gt;&lt;property id=&quot;20300&quot; value=&quot;Slide 8&quot;/&gt;&lt;property id=&quot;20307&quot; value=&quot;527&quot;/&gt;&lt;/object&gt;&lt;object type=&quot;3&quot; unique_id=&quot;10345&quot;&gt;&lt;property id=&quot;20148&quot; value=&quot;5&quot;/&gt;&lt;property id=&quot;20300&quot; value=&quot;Slide 7&quot;/&gt;&lt;property id=&quot;20307&quot; value=&quot;528&quot;/&gt;&lt;/object&gt;&lt;object type=&quot;3&quot; unique_id=&quot;10355&quot;&gt;&lt;property id=&quot;20148&quot; value=&quot;5&quot;/&gt;&lt;property id=&quot;20300&quot; value=&quot;Slide 11&quot;/&gt;&lt;property id=&quot;20307&quot; value=&quot;532&quot;/&gt;&lt;/object&gt;&lt;object type=&quot;3&quot; unique_id=&quot;10356&quot;&gt;&lt;property id=&quot;20148&quot; value=&quot;5&quot;/&gt;&lt;property id=&quot;20300&quot; value=&quot;Slide 24&quot;/&gt;&lt;property id=&quot;20307&quot; value=&quot;544&quot;/&gt;&lt;/object&gt;&lt;object type=&quot;3&quot; unique_id=&quot;10378&quot;&gt;&lt;property id=&quot;20148&quot; value=&quot;5&quot;/&gt;&lt;property id=&quot;20300&quot; value=&quot;Slide 34&quot;/&gt;&lt;property id=&quot;20307&quot; value=&quot;480&quot;/&gt;&lt;/object&gt;&lt;object type=&quot;3&quot; unique_id=&quot;10381&quot;&gt;&lt;property id=&quot;20148&quot; value=&quot;5&quot;/&gt;&lt;property id=&quot;20300&quot; value=&quot;Slide 36&quot;/&gt;&lt;property id=&quot;20307&quot; value=&quot;353&quot;/&gt;&lt;/object&gt;&lt;object type=&quot;3&quot; unique_id=&quot;10382&quot;&gt;&lt;property id=&quot;20148&quot; value=&quot;5&quot;/&gt;&lt;property id=&quot;20300&quot; value=&quot;Slide 37&quot;/&gt;&lt;property id=&quot;20307&quot; value=&quot;405&quot;/&gt;&lt;/object&gt;&lt;object type=&quot;3&quot; unique_id=&quot;10716&quot;&gt;&lt;property id=&quot;20148&quot; value=&quot;5&quot;/&gt;&lt;property id=&quot;20300&quot; value=&quot;Slide 22&quot;/&gt;&lt;property id=&quot;20307&quot; value=&quot;545&quot;/&gt;&lt;/object&gt;&lt;object type=&quot;3&quot; unique_id=&quot;10717&quot;&gt;&lt;property id=&quot;20148&quot; value=&quot;5&quot;/&gt;&lt;property id=&quot;20300&quot; value=&quot;Slide 25&quot;/&gt;&lt;property id=&quot;20307&quot; value=&quot;546&quot;/&gt;&lt;/object&gt;&lt;object type=&quot;3&quot; unique_id=&quot;11224&quot;&gt;&lt;property id=&quot;20148&quot; value=&quot;5&quot;/&gt;&lt;property id=&quot;20300&quot; value=&quot;Slide 17&quot;/&gt;&lt;property id=&quot;20307&quot; value=&quot;547&quot;/&gt;&lt;/object&gt;&lt;object type=&quot;3&quot; unique_id=&quot;11657&quot;&gt;&lt;property id=&quot;20148&quot; value=&quot;5&quot;/&gt;&lt;property id=&quot;20300&quot; value=&quot;Slide 27 - &amp;quot;Edit Journal Process&amp;quot;&quot;/&gt;&lt;property id=&quot;20307&quot; value=&quot;548&quot;/&gt;&lt;/object&gt;&lt;object type=&quot;3&quot; unique_id=&quot;11658&quot;&gt;&lt;property id=&quot;20148&quot; value=&quot;5&quot;/&gt;&lt;property id=&quot;20300&quot; value=&quot;Slide 28 - &amp;quot;Submit Journal Process&amp;quot;&quot;/&gt;&lt;property id=&quot;20307&quot; value=&quot;549&quot;/&gt;&lt;/object&gt;&lt;object type=&quot;3&quot; unique_id=&quot;12321&quot;&gt;&lt;property id=&quot;20148&quot; value=&quot;5&quot;/&gt;&lt;property id=&quot;20300&quot; value=&quot;Slide 33 - &amp;quot;Deleting Journals&amp;quot;&quot;/&gt;&lt;property id=&quot;20307&quot; value=&quot;550&quot;/&gt;&lt;/object&gt;&lt;object type=&quot;3&quot; unique_id=&quot;21117&quot;&gt;&lt;property id=&quot;20148&quot; value=&quot;5&quot;/&gt;&lt;property id=&quot;20300&quot; value=&quot;Slide 3&quot;/&gt;&lt;property id=&quot;20307&quot; value=&quot;514&quot;/&gt;&lt;/object&gt;&lt;object type=&quot;3&quot; unique_id=&quot;21118&quot;&gt;&lt;property id=&quot;20148&quot; value=&quot;5&quot;/&gt;&lt;property id=&quot;20300&quot; value=&quot;Slide 4&quot;/&gt;&lt;property id=&quot;20307&quot; value=&quot;492&quot;/&gt;&lt;/object&gt;&lt;object type=&quot;3&quot; unique_id=&quot;21119&quot;&gt;&lt;property id=&quot;20148&quot; value=&quot;5&quot;/&gt;&lt;property id=&quot;20300&quot; value=&quot;Slide 6&quot;/&gt;&lt;property id=&quot;20307&quot; value=&quot;525&quot;/&gt;&lt;/object&gt;&lt;object type=&quot;3&quot; unique_id=&quot;21120&quot;&gt;&lt;property id=&quot;20148&quot; value=&quot;5&quot;/&gt;&lt;property id=&quot;20300&quot; value=&quot;Slide 10&quot;/&gt;&lt;property id=&quot;20307&quot; value=&quot;529&quot;/&gt;&lt;/object&gt;&lt;object type=&quot;3&quot; unique_id=&quot;21121&quot;&gt;&lt;property id=&quot;20148&quot; value=&quot;5&quot;/&gt;&lt;property id=&quot;20300&quot; value=&quot;Slide 13&quot;/&gt;&lt;property id=&quot;20307&quot; value=&quot;533&quot;/&gt;&lt;/object&gt;&lt;object type=&quot;3&quot; unique_id=&quot;21122&quot;&gt;&lt;property id=&quot;20148&quot; value=&quot;5&quot;/&gt;&lt;property id=&quot;20300&quot; value=&quot;Slide 14&quot;/&gt;&lt;property id=&quot;20307&quot; value=&quot;534&quot;/&gt;&lt;/object&gt;&lt;object type=&quot;3&quot; unique_id=&quot;21123&quot;&gt;&lt;property id=&quot;20148&quot; value=&quot;5&quot;/&gt;&lt;property id=&quot;20300&quot; value=&quot;Slide 15&quot;/&gt;&lt;property id=&quot;20307&quot; value=&quot;535&quot;/&gt;&lt;/object&gt;&lt;object type=&quot;3&quot; unique_id=&quot;21124&quot;&gt;&lt;property id=&quot;20148&quot; value=&quot;5&quot;/&gt;&lt;property id=&quot;20300&quot; value=&quot;Slide 16&quot;/&gt;&lt;property id=&quot;20307&quot; value=&quot;536&quot;/&gt;&lt;/object&gt;&lt;object type=&quot;3&quot; unique_id=&quot;21125&quot;&gt;&lt;property id=&quot;20148&quot; value=&quot;5&quot;/&gt;&lt;property id=&quot;20300&quot; value=&quot;Slide 18&quot;/&gt;&lt;property id=&quot;20307&quot; value=&quot;538&quot;/&gt;&lt;/object&gt;&lt;object type=&quot;3&quot; unique_id=&quot;21126&quot;&gt;&lt;property id=&quot;20148&quot; value=&quot;5&quot;/&gt;&lt;property id=&quot;20300&quot; value=&quot;Slide 19&quot;/&gt;&lt;property id=&quot;20307&quot; value=&quot;539&quot;/&gt;&lt;/object&gt;&lt;object type=&quot;3&quot; unique_id=&quot;21127&quot;&gt;&lt;property id=&quot;20148&quot; value=&quot;5&quot;/&gt;&lt;property id=&quot;20300&quot; value=&quot;Slide 20&quot;/&gt;&lt;property id=&quot;20307&quot; value=&quot;540&quot;/&gt;&lt;/object&gt;&lt;object type=&quot;3&quot; unique_id=&quot;21128&quot;&gt;&lt;property id=&quot;20148&quot; value=&quot;5&quot;/&gt;&lt;property id=&quot;20300&quot; value=&quot;Slide 23&quot;/&gt;&lt;property id=&quot;20307&quot; value=&quot;543&quot;/&gt;&lt;/object&gt;&lt;object type=&quot;3&quot; unique_id=&quot;21129&quot;&gt;&lt;property id=&quot;20148&quot; value=&quot;5&quot;/&gt;&lt;property id=&quot;20300&quot; value=&quot;Slide 29 - &amp;quot;Journals with errors&amp;quot;&quot;/&gt;&lt;property id=&quot;20307&quot; value=&quot;501&quot;/&gt;&lt;/object&gt;&lt;object type=&quot;3&quot; unique_id=&quot;21130&quot;&gt;&lt;property id=&quot;20148&quot; value=&quot;5&quot;/&gt;&lt;property id=&quot;20300&quot; value=&quot;Slide 32 - &amp;quot;Copy Journal Sheet&amp;quot;&quot;/&gt;&lt;property id=&quot;20307&quot; value=&quot;551&quot;/&gt;&lt;/object&gt;&lt;/object&gt;&lt;object type=&quot;8&quot; unique_id=&quot;1045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vis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46110</TotalTime>
  <Words>882</Words>
  <Application>Microsoft Office PowerPoint</Application>
  <PresentationFormat>全屏显示(4:3)</PresentationFormat>
  <Paragraphs>313</Paragraphs>
  <Slides>38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Sommet</vt:lpstr>
      <vt:lpstr>Sommet bold</vt:lpstr>
      <vt:lpstr>Sommet bold</vt:lpstr>
      <vt:lpstr>黑体</vt:lpstr>
      <vt:lpstr>宋体</vt:lpstr>
      <vt:lpstr>微软雅黑</vt:lpstr>
      <vt:lpstr>Arial</vt:lpstr>
      <vt:lpstr>Arial Black</vt:lpstr>
      <vt:lpstr>Calibri</vt:lpstr>
      <vt:lpstr>Cambria Math</vt:lpstr>
      <vt:lpstr>Courier New</vt:lpstr>
      <vt:lpstr>Microsoft Sans Serif</vt:lpstr>
      <vt:lpstr>Times New Roman</vt:lpstr>
      <vt:lpstr>Wingdings</vt:lpstr>
      <vt:lpstr>nvis</vt:lpstr>
      <vt:lpstr>Acrobat Document</vt:lpstr>
      <vt:lpstr>PowerPoint 演示文稿</vt:lpstr>
      <vt:lpstr>PowerPoint 演示文稿</vt:lpstr>
      <vt:lpstr>K-Core</vt:lpstr>
      <vt:lpstr>Uncertain Graphs</vt:lpstr>
      <vt:lpstr>Probabilistic k-core</vt:lpstr>
      <vt:lpstr>Probabilistic k-core</vt:lpstr>
      <vt:lpstr>Probabilistic k-core</vt:lpstr>
      <vt:lpstr>PowerPoint 演示文稿</vt:lpstr>
      <vt:lpstr>Possible World Semantics</vt:lpstr>
      <vt:lpstr>Probabilistic k-core</vt:lpstr>
      <vt:lpstr>Probabilistic k-core</vt:lpstr>
      <vt:lpstr>Applications</vt:lpstr>
      <vt:lpstr>Challenges</vt:lpstr>
      <vt:lpstr>PowerPoint 演示文稿</vt:lpstr>
      <vt:lpstr>PowerPoint 演示文稿</vt:lpstr>
      <vt:lpstr>PowerPoint 演示文稿</vt:lpstr>
      <vt:lpstr>Observation 1：Deterministic k-core pruning</vt:lpstr>
      <vt:lpstr>Observation 2：upper bound</vt:lpstr>
      <vt:lpstr>Observation 2 : tighter upper bound</vt:lpstr>
      <vt:lpstr>Observation 2 : tighter upper bound</vt:lpstr>
      <vt:lpstr>Observation 2 : tighter upper bound</vt:lpstr>
      <vt:lpstr>PowerPoint 演示文稿</vt:lpstr>
      <vt:lpstr>Observation 3 : early terminate in one instance</vt:lpstr>
      <vt:lpstr>Observation 3 : early terminate in one instance</vt:lpstr>
      <vt:lpstr>Observation 4: early terminate in all samples</vt:lpstr>
      <vt:lpstr>Observation 4: early terminate in all samples</vt:lpstr>
      <vt:lpstr>Challenge</vt:lpstr>
      <vt:lpstr>Advanced sampling algorithms</vt:lpstr>
      <vt:lpstr>Summary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  <vt:lpstr>PowerPoint 演示文稿</vt:lpstr>
    </vt:vector>
  </TitlesOfParts>
  <Company>University of New South Wales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Rohin Whitford</dc:creator>
  <cp:lastModifiedBy>youPeng</cp:lastModifiedBy>
  <cp:revision>2003</cp:revision>
  <cp:lastPrinted>2014-02-17T00:59:41Z</cp:lastPrinted>
  <dcterms:created xsi:type="dcterms:W3CDTF">2013-11-12T10:18:40Z</dcterms:created>
  <dcterms:modified xsi:type="dcterms:W3CDTF">2018-05-27T09:49:31Z</dcterms:modified>
</cp:coreProperties>
</file>